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17" r:id="rId2"/>
    <p:sldId id="258" r:id="rId3"/>
    <p:sldId id="437" r:id="rId4"/>
    <p:sldId id="439" r:id="rId5"/>
    <p:sldId id="442" r:id="rId6"/>
    <p:sldId id="443" r:id="rId7"/>
    <p:sldId id="440" r:id="rId8"/>
    <p:sldId id="441" r:id="rId9"/>
    <p:sldId id="427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FFFFF"/>
    <a:srgbClr val="00A3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7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8" y="-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C0F7B8-3097-4669-8E62-5BE6BCD9FB55}" type="datetimeFigureOut">
              <a:rPr lang="zh-CN" altLang="en-US" smtClean="0"/>
              <a:pPr/>
              <a:t>2021/10/10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94B9-1F08-48DF-B7B6-E879767F1CA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121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450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152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298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193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34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213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738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732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26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5A31D1-8579-497A-8252-9D556A033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F5E314-E63C-4397-976F-7CA2E74265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288010-7FB1-43AF-92F1-85BE0E48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2021/10/10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56CC03-8B5C-4346-8ACE-A3A8E429B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F8751E-1A1A-43F1-9111-44529F904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61274"/>
      </p:ext>
    </p:extLst>
  </p:cSld>
  <p:clrMapOvr>
    <a:masterClrMapping/>
  </p:clrMapOvr>
  <p:transition spd="slow" advClick="0" advTm="3000">
    <p:cover dir="l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3516B02-2A03-4242-B07C-ED7141EF0183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37"/>
          <p:cNvSpPr txBox="1"/>
          <p:nvPr userDrawn="1"/>
        </p:nvSpPr>
        <p:spPr>
          <a:xfrm>
            <a:off x="1261266" y="270756"/>
            <a:ext cx="1415726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92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市场分析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31983"/>
      </p:ext>
    </p:extLst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3B560-B5CC-4545-AFBC-15DF2C896B0C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37"/>
          <p:cNvSpPr txBox="1"/>
          <p:nvPr userDrawn="1"/>
        </p:nvSpPr>
        <p:spPr>
          <a:xfrm>
            <a:off x="1287022" y="270756"/>
            <a:ext cx="1415726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92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投资回报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949011"/>
      </p:ext>
    </p:extLst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9833A7-B277-48BE-94EF-6B2DA2FFA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96B3CF-954F-4658-BB78-454A84854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EDE66A-1479-4BE7-B75E-05FDAC86D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DA8D6E-A5BC-491E-BB7C-1CC5EE7C7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2021/10/10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0E3900-9220-49D0-85A7-64FE7F11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FF8312-74AE-4FAF-9586-75B5EB4C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763731"/>
      </p:ext>
    </p:extLst>
  </p:cSld>
  <p:clrMapOvr>
    <a:masterClrMapping/>
  </p:clrMapOvr>
  <p:transition spd="slow" advClick="0" advTm="3000">
    <p:cover dir="l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1BE0E-5C9B-4A15-9248-86924025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FF9F4C3-B0EF-439A-AA73-643A4A8AAC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BD67E7-0957-4F10-989F-0B5C23FF2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87E0C3-DDAC-4B3D-A5C2-5903334F4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2021/10/10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FF229D-14DE-4D6A-9D66-1CE51BD3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5E0604-5861-48EC-81A8-678EF446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463315"/>
      </p:ext>
    </p:extLst>
  </p:cSld>
  <p:clrMapOvr>
    <a:masterClrMapping/>
  </p:clrMapOvr>
  <p:transition spd="slow" advClick="0" advTm="3000">
    <p:cover dir="l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ABF57B-4761-496D-84AA-3CA34AD0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7CD66C-BEA1-48C2-85FA-E07D931ED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6682D6-E4D8-4095-8D15-E5888403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2021/10/10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9296EE-FB08-4772-8117-9093BEF6F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3598EA-D0DF-47DD-AEC1-8C635531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309859"/>
      </p:ext>
    </p:extLst>
  </p:cSld>
  <p:clrMapOvr>
    <a:masterClrMapping/>
  </p:clrMapOvr>
  <p:transition spd="slow" advClick="0" advTm="3000">
    <p:cover dir="l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B17E5F4-0BBE-4805-B616-E955225D26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8FAB24-19CA-4B04-9B46-FE39949A73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2F5BB3-0BB7-4E67-9610-8C9707905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2021/10/10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D9D5CA-3AFC-4B03-AF53-5722D5A7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BDCFB5-A9FB-467C-9C14-E3AC30401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081315"/>
      </p:ext>
    </p:extLst>
  </p:cSld>
  <p:clrMapOvr>
    <a:masterClrMapping/>
  </p:clrMapOvr>
  <p:transition spd="slow" advClick="0" advTm="3000">
    <p:cover dir="l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399"/>
          </a:p>
        </p:txBody>
      </p:sp>
      <p:sp>
        <p:nvSpPr>
          <p:cNvPr id="3" name="TextBox 1"/>
          <p:cNvSpPr txBox="1"/>
          <p:nvPr userDrawn="1"/>
        </p:nvSpPr>
        <p:spPr>
          <a:xfrm>
            <a:off x="5154218" y="491612"/>
            <a:ext cx="1723516" cy="399967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pPr lvl="0" algn="ctr"/>
            <a:r>
              <a:rPr lang="zh-CN" altLang="en-US" sz="1999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点击添加标题</a:t>
            </a:r>
            <a:endParaRPr lang="en-US" altLang="zh-CN" sz="1999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2"/>
          <p:cNvSpPr txBox="1"/>
          <p:nvPr userDrawn="1"/>
        </p:nvSpPr>
        <p:spPr>
          <a:xfrm>
            <a:off x="4366331" y="947397"/>
            <a:ext cx="3416309" cy="461651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您的内容打在这里，或通过复制文本后在此选择粘贴，并选择只保留文字。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360825"/>
      </p:ext>
    </p:extLst>
  </p:cSld>
  <p:clrMapOvr>
    <a:masterClrMapping/>
  </p:clrMapOvr>
  <p:transition spd="slow" advClick="0" advTm="3000">
    <p:cover dir="l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241451"/>
      </p:ext>
    </p:extLst>
  </p:cSld>
  <p:clrMapOvr>
    <a:masterClrMapping/>
  </p:clrMapOvr>
  <p:transition spd="slow" advClick="0" advTm="3000">
    <p:cover dir="l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5898716"/>
      </p:ext>
    </p:extLst>
  </p:cSld>
  <p:clrMapOvr>
    <a:masterClrMapping/>
  </p:clrMapOvr>
  <p:transition spd="slow" advClick="0" advTm="3000">
    <p:cover dir="l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第五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912510"/>
      </p:ext>
    </p:extLst>
  </p:cSld>
  <p:clrMapOvr>
    <a:masterClrMapping/>
  </p:clrMapOvr>
  <p:transition spd="slow" advClick="0" advTm="3000">
    <p:cover dir="l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F1D21B-2EE5-4CF9-9A3E-D0ED36010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4C78E0-2F51-4310-BF1B-92D5AAE38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B78E46-231F-4534-AF96-C9E0B9E86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2021/10/10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154338-A5CB-4A68-B8F9-52E4D797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7CE68E-842B-44A0-9037-903DB20C2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655848"/>
      </p:ext>
    </p:extLst>
  </p:cSld>
  <p:clrMapOvr>
    <a:masterClrMapping/>
  </p:clrMapOvr>
  <p:transition spd="slow" advClick="0" advTm="3000">
    <p:cover dir="l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889312"/>
      </p:ext>
    </p:extLst>
  </p:cSld>
  <p:clrMapOvr>
    <a:masterClrMapping/>
  </p:clrMapOvr>
  <p:transition spd="slow" advClick="0" advTm="3000">
    <p:cover dir="l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963392"/>
      </p:ext>
    </p:extLst>
  </p:cSld>
  <p:clrMapOvr>
    <a:masterClrMapping/>
  </p:clrMapOvr>
  <p:transition spd="slow" advClick="0" advTm="3000">
    <p:cover dir="l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5659078"/>
      </p:ext>
    </p:extLst>
  </p:cSld>
  <p:clrMapOvr>
    <a:masterClrMapping/>
  </p:clrMapOvr>
  <p:transition spd="slow" advClick="0" advTm="3000">
    <p:cover dir="l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561443"/>
      </p:ext>
    </p:extLst>
  </p:cSld>
  <p:clrMapOvr>
    <a:masterClrMapping/>
  </p:clrMapOvr>
  <p:transition spd="slow" advClick="0" advTm="3000">
    <p:cover dir="l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1F931BFC-FA3C-44C9-BDF3-A1EA94A517F2}" type="datetime1">
              <a:rPr lang="zh-CN" altLang="en-US"/>
              <a:pPr/>
              <a:t>2021/10/10</a:t>
            </a:fld>
            <a:endParaRPr lang="zh-CN" altLang="en-US" sz="1866" dirty="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2E9294EB-43AD-4253-9111-B513B7CCDA25}" type="slidenum">
              <a:rPr lang="zh-CN" altLang="en-US"/>
              <a:pPr/>
              <a:t>‹#›</a:t>
            </a:fld>
            <a:endParaRPr lang="zh-CN" altLang="en-US" sz="1866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29771"/>
      </p:ext>
    </p:extLst>
  </p:cSld>
  <p:clrMapOvr>
    <a:masterClrMapping/>
  </p:clrMapOvr>
  <p:transition spd="slow" advClick="0" advTm="3000">
    <p:cover dir="l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429621"/>
      </p:ext>
    </p:extLst>
  </p:cSld>
  <p:clrMapOvr>
    <a:masterClrMapping/>
  </p:clrMapOvr>
  <p:transition spd="slow" advClick="0" advTm="3000">
    <p:cover dir="l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84000"/>
                </a:schemeClr>
              </a:gs>
              <a:gs pos="56000">
                <a:srgbClr val="FCFDFA">
                  <a:alpha val="88000"/>
                </a:srgb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E3196-00F0-472A-A459-1E03156F9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8AE16E-AA4B-4F32-AE27-F356BF2D5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74943F-36AB-4E55-86A5-3CADAAB4C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2021/10/10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FA2445-F3EB-46B4-AAA1-70200EBCB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78EF7F-1AF6-40D6-80F1-A328B8CA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921351"/>
      </p:ext>
    </p:extLst>
  </p:cSld>
  <p:clrMapOvr>
    <a:masterClrMapping/>
  </p:clrMapOvr>
  <p:transition spd="slow" advClick="0" advTm="3000">
    <p:cover dir="l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D68216-710A-4D22-8514-63AD2D5BA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8265CC-C05A-4C77-BDC0-2193E6B9E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DF95FD-C227-4EEF-A085-16AA52EE5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CA447C-DB82-43E3-8F60-518057268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2021/10/10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F44E8A-CBDC-4D13-BF99-2FC721809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49A5C2-4231-43B0-9EBC-049905C48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194822"/>
      </p:ext>
    </p:extLst>
  </p:cSld>
  <p:clrMapOvr>
    <a:masterClrMapping/>
  </p:clrMapOvr>
  <p:transition spd="slow" advClick="0" advTm="3000">
    <p:cover dir="l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2E68C7-D4F4-40C4-A8B9-974913909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80E4B1-B247-4C45-85C8-F9EB7B657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B7F4A7-9D4A-47D4-A64B-E32EC9B97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25E27FB-2933-48DE-A36F-8ABA86D90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84A24AD-8676-4744-BAF2-A3A01B4646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8DA3815-E43F-4218-A7B5-1A65571D8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2021/10/10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5F124D-5F87-47F1-BD7E-8A7540204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FF636CA-6EC9-450C-AFF3-D6A93626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563327"/>
      </p:ext>
    </p:extLst>
  </p:cSld>
  <p:clrMapOvr>
    <a:masterClrMapping/>
  </p:clrMapOvr>
  <p:transition spd="slow" advClick="0" advTm="3000">
    <p:cover dir="l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6DA5F-5134-46FA-A42A-1C14A59F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C97FDD-69A0-4044-95A9-B49A2303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2021/10/10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5E3ADE-74CA-43A3-96D8-3E96DD643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10CF2D-3677-4AFD-A87C-6D0CE9435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492839"/>
      </p:ext>
    </p:extLst>
  </p:cSld>
  <p:clrMapOvr>
    <a:masterClrMapping/>
  </p:clrMapOvr>
  <p:transition spd="slow" advClick="0" advTm="3000">
    <p:cover dir="l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8C32C2E-DD25-445E-BFDA-BB4CA075A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2021/10/10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58E526A-E58B-4C45-AF47-0089FBB39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72A0B9-E22A-4851-9912-BF84D510F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792906"/>
      </p:ext>
    </p:extLst>
  </p:cSld>
  <p:clrMapOvr>
    <a:masterClrMapping/>
  </p:clrMapOvr>
  <p:transition spd="slow" advClick="0" advTm="3000">
    <p:cover dir="l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47751A3-9A88-40A5-8E7C-C641D2AD01E3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37"/>
          <p:cNvSpPr txBox="1"/>
          <p:nvPr userDrawn="1"/>
        </p:nvSpPr>
        <p:spPr>
          <a:xfrm>
            <a:off x="1222629" y="283635"/>
            <a:ext cx="1415726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92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项目介绍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759860"/>
      </p:ext>
    </p:extLst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EA0D37D-E5ED-48C6-9BD7-2F01CA539BA3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37"/>
          <p:cNvSpPr txBox="1"/>
          <p:nvPr userDrawn="1"/>
        </p:nvSpPr>
        <p:spPr>
          <a:xfrm>
            <a:off x="1274144" y="270756"/>
            <a:ext cx="1415726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92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产品运行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314385"/>
      </p:ext>
    </p:extLst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EE70511-7D1C-4D15-A34A-C18CCA0DC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CF6C7D-8C09-4516-9C41-5EB1DAB93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DA94C2-2E60-4EE6-813A-064D2AAE07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56BBA-ABFE-41B3-B648-AB586EB40D1B}" type="datetimeFigureOut">
              <a:rPr lang="zh-CN" altLang="en-US" smtClean="0"/>
              <a:pPr/>
              <a:t>2021/10/10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DDB553-98A3-42F6-A915-C29DD1AEF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F50E4A-CB78-4C8C-AD72-C885FB57C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627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3" r:id="rId8"/>
    <p:sldLayoutId id="2147483664" r:id="rId9"/>
    <p:sldLayoutId id="2147483665" r:id="rId10"/>
    <p:sldLayoutId id="2147483666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</p:sldLayoutIdLst>
  <p:transition spd="slow" advClick="0" advTm="3000">
    <p:cover dir="l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4.jp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pptsupermarket.com/&#8212;&#8212;2021.10.10" TargetMode="External"/><Relationship Id="rId5" Type="http://schemas.openxmlformats.org/officeDocument/2006/relationships/hyperlink" Target="https://www.cnblogs.com/zpfbuaa/p/6974035.html" TargetMode="Externa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B5D1E83-ABC3-4010-89B5-9DD810BC6B7F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B725E58-EAD1-421D-B3D6-8D4ECF36A4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206"/>
          <a:stretch/>
        </p:blipFill>
        <p:spPr>
          <a:xfrm rot="16200000">
            <a:off x="6925266" y="1499518"/>
            <a:ext cx="6752664" cy="3772929"/>
          </a:xfrm>
          <a:prstGeom prst="rect">
            <a:avLst/>
          </a:prstGeom>
          <a:solidFill>
            <a:srgbClr val="F6F6F6"/>
          </a:solidFill>
        </p:spPr>
      </p:pic>
      <p:sp>
        <p:nvSpPr>
          <p:cNvPr id="5" name="文本框 3"/>
          <p:cNvSpPr txBox="1"/>
          <p:nvPr/>
        </p:nvSpPr>
        <p:spPr>
          <a:xfrm>
            <a:off x="1051214" y="3064805"/>
            <a:ext cx="7799847" cy="984857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zh-CN" altLang="en-US" sz="5800" dirty="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经典综艺体简" panose="02010609000101010101" pitchFamily="49" charset="-122"/>
              </a:rPr>
              <a:t>城院生态圈项目计划书</a:t>
            </a:r>
          </a:p>
        </p:txBody>
      </p:sp>
      <p:pic>
        <p:nvPicPr>
          <p:cNvPr id="2" name="纯音乐 - 阿兰蒂斯之恋 - aranjuez mon auour">
            <a:hlinkClick r:id="" action="ppaction://media"/>
            <a:extLst>
              <a:ext uri="{FF2B5EF4-FFF2-40B4-BE49-F238E27FC236}">
                <a16:creationId xmlns:a16="http://schemas.microsoft.com/office/drawing/2014/main" id="{5B1AD26B-2DBD-435C-A4DA-913A6B3DAD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-1104459" y="1993830"/>
            <a:ext cx="812549" cy="812549"/>
          </a:xfrm>
          <a:prstGeom prst="rect">
            <a:avLst/>
          </a:prstGeom>
        </p:spPr>
      </p:pic>
      <p:sp>
        <p:nvSpPr>
          <p:cNvPr id="7" name="文本框 5"/>
          <p:cNvSpPr txBox="1"/>
          <p:nvPr/>
        </p:nvSpPr>
        <p:spPr>
          <a:xfrm>
            <a:off x="3039941" y="4883729"/>
            <a:ext cx="3258831" cy="276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12" tIns="45706" rIns="91412" bIns="45706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汇报小组：</a:t>
            </a:r>
            <a:r>
              <a:rPr lang="en-US" altLang="zh-CN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G005</a:t>
            </a:r>
            <a:r>
              <a:rPr lang="zh-CN" altLang="en-US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      时间：</a:t>
            </a:r>
            <a:r>
              <a:rPr lang="en-US" altLang="zh-CN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2021.10.13</a:t>
            </a:r>
            <a:endParaRPr lang="zh-CN" altLang="zh-CN" sz="1200" dirty="0">
              <a:solidFill>
                <a:schemeClr val="bg1"/>
              </a:solidFill>
              <a:latin typeface="锐字云字库美黑体1.0" panose="02010604000000000000" charset="-122"/>
              <a:ea typeface="锐字云字库美黑体1.0" panose="02010604000000000000" charset="-122"/>
            </a:endParaRPr>
          </a:p>
        </p:txBody>
      </p:sp>
      <p:sp>
        <p:nvSpPr>
          <p:cNvPr id="19" name="TextBox 71">
            <a:extLst>
              <a:ext uri="{FF2B5EF4-FFF2-40B4-BE49-F238E27FC236}">
                <a16:creationId xmlns:a16="http://schemas.microsoft.com/office/drawing/2014/main" id="{A4136176-24D6-4D33-AFC6-66C3E24FF64B}"/>
              </a:ext>
            </a:extLst>
          </p:cNvPr>
          <p:cNvSpPr txBox="1"/>
          <p:nvPr/>
        </p:nvSpPr>
        <p:spPr>
          <a:xfrm>
            <a:off x="3776868" y="428459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阶段性工作汇报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B3D6A3-9B7A-4BDC-8F7B-0D7D454BC8D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973" y="532162"/>
            <a:ext cx="2750330" cy="289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70644"/>
      </p:ext>
    </p:extLst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4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7" grpId="0" animBg="1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2CDD2D4-5669-4B7E-A428-96EB3B520E72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178840" y="1029902"/>
            <a:ext cx="2149351" cy="21505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/>
          </a:p>
        </p:txBody>
      </p:sp>
      <p:sp>
        <p:nvSpPr>
          <p:cNvPr id="36" name="TextBox 59"/>
          <p:cNvSpPr txBox="1">
            <a:spLocks noChangeArrowheads="1"/>
          </p:cNvSpPr>
          <p:nvPr/>
        </p:nvSpPr>
        <p:spPr bwMode="auto">
          <a:xfrm>
            <a:off x="830507" y="1419279"/>
            <a:ext cx="2846014" cy="1224524"/>
          </a:xfrm>
          <a:prstGeom prst="rect">
            <a:avLst/>
          </a:prstGeom>
          <a:noFill/>
          <a:ln>
            <a:noFill/>
          </a:ln>
        </p:spPr>
        <p:txBody>
          <a:bodyPr wrap="square" lIns="91400" tIns="45699" rIns="91400" bIns="4569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defTabSz="913958">
              <a:lnSpc>
                <a:spcPct val="120000"/>
              </a:lnSpc>
              <a:defRPr/>
            </a:pPr>
            <a:r>
              <a:rPr lang="zh-CN" altLang="en-US" sz="3732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r>
              <a:rPr lang="zh-CN" altLang="en-US" sz="3199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3199" b="1" kern="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913958">
              <a:lnSpc>
                <a:spcPct val="120000"/>
              </a:lnSpc>
              <a:defRPr/>
            </a:pPr>
            <a:r>
              <a:rPr lang="en-US" altLang="zh-CN" sz="2399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en-US" altLang="ko-KR" sz="2399" kern="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-30184" y="4048123"/>
            <a:ext cx="12233163" cy="1271902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" fmla="*/ 0 w 12721389"/>
              <a:gd name="connsiteY0" fmla="*/ 503854 h 1049626"/>
              <a:gd name="connsiteX1" fmla="*/ 3593431 w 12721389"/>
              <a:gd name="connsiteY1" fmla="*/ 22591 h 1049626"/>
              <a:gd name="connsiteX2" fmla="*/ 7908758 w 12721389"/>
              <a:gd name="connsiteY2" fmla="*/ 1049286 h 1049626"/>
              <a:gd name="connsiteX3" fmla="*/ 11774905 w 12721389"/>
              <a:gd name="connsiteY3" fmla="*/ 134886 h 1049626"/>
              <a:gd name="connsiteX4" fmla="*/ 12721389 w 12721389"/>
              <a:gd name="connsiteY4" fmla="*/ 6549 h 1049626"/>
              <a:gd name="connsiteX0" fmla="*/ 0 w 12368463"/>
              <a:gd name="connsiteY0" fmla="*/ 498433 h 1044197"/>
              <a:gd name="connsiteX1" fmla="*/ 3593431 w 12368463"/>
              <a:gd name="connsiteY1" fmla="*/ 17170 h 1044197"/>
              <a:gd name="connsiteX2" fmla="*/ 7908758 w 12368463"/>
              <a:gd name="connsiteY2" fmla="*/ 1043865 h 1044197"/>
              <a:gd name="connsiteX3" fmla="*/ 11774905 w 12368463"/>
              <a:gd name="connsiteY3" fmla="*/ 129465 h 1044197"/>
              <a:gd name="connsiteX4" fmla="*/ 12368463 w 12368463"/>
              <a:gd name="connsiteY4" fmla="*/ 113423 h 1044197"/>
              <a:gd name="connsiteX0" fmla="*/ 0 w 12368463"/>
              <a:gd name="connsiteY0" fmla="*/ 498433 h 1044197"/>
              <a:gd name="connsiteX1" fmla="*/ 3593431 w 12368463"/>
              <a:gd name="connsiteY1" fmla="*/ 17170 h 1044197"/>
              <a:gd name="connsiteX2" fmla="*/ 7908758 w 12368463"/>
              <a:gd name="connsiteY2" fmla="*/ 1043865 h 1044197"/>
              <a:gd name="connsiteX3" fmla="*/ 11774905 w 12368463"/>
              <a:gd name="connsiteY3" fmla="*/ 129465 h 1044197"/>
              <a:gd name="connsiteX4" fmla="*/ 12368463 w 12368463"/>
              <a:gd name="connsiteY4" fmla="*/ 113423 h 1044197"/>
              <a:gd name="connsiteX0" fmla="*/ 0 w 12368463"/>
              <a:gd name="connsiteY0" fmla="*/ 498433 h 1045860"/>
              <a:gd name="connsiteX1" fmla="*/ 3593431 w 12368463"/>
              <a:gd name="connsiteY1" fmla="*/ 17170 h 1045860"/>
              <a:gd name="connsiteX2" fmla="*/ 7908758 w 12368463"/>
              <a:gd name="connsiteY2" fmla="*/ 1043865 h 1045860"/>
              <a:gd name="connsiteX3" fmla="*/ 11357810 w 12368463"/>
              <a:gd name="connsiteY3" fmla="*/ 273844 h 1045860"/>
              <a:gd name="connsiteX4" fmla="*/ 12368463 w 12368463"/>
              <a:gd name="connsiteY4" fmla="*/ 113423 h 1045860"/>
              <a:gd name="connsiteX0" fmla="*/ 0 w 12368463"/>
              <a:gd name="connsiteY0" fmla="*/ 503294 h 1146765"/>
              <a:gd name="connsiteX1" fmla="*/ 3593431 w 12368463"/>
              <a:gd name="connsiteY1" fmla="*/ 22031 h 1146765"/>
              <a:gd name="connsiteX2" fmla="*/ 8855242 w 12368463"/>
              <a:gd name="connsiteY2" fmla="*/ 1144979 h 1146765"/>
              <a:gd name="connsiteX3" fmla="*/ 11357810 w 12368463"/>
              <a:gd name="connsiteY3" fmla="*/ 278705 h 1146765"/>
              <a:gd name="connsiteX4" fmla="*/ 12368463 w 12368463"/>
              <a:gd name="connsiteY4" fmla="*/ 118284 h 1146765"/>
              <a:gd name="connsiteX0" fmla="*/ 0 w 12368463"/>
              <a:gd name="connsiteY0" fmla="*/ 503294 h 1157827"/>
              <a:gd name="connsiteX1" fmla="*/ 3593431 w 12368463"/>
              <a:gd name="connsiteY1" fmla="*/ 22031 h 1157827"/>
              <a:gd name="connsiteX2" fmla="*/ 8855242 w 12368463"/>
              <a:gd name="connsiteY2" fmla="*/ 1144979 h 1157827"/>
              <a:gd name="connsiteX3" fmla="*/ 11357810 w 12368463"/>
              <a:gd name="connsiteY3" fmla="*/ 599547 h 1157827"/>
              <a:gd name="connsiteX4" fmla="*/ 12368463 w 12368463"/>
              <a:gd name="connsiteY4" fmla="*/ 118284 h 1157827"/>
              <a:gd name="connsiteX0" fmla="*/ 0 w 12368463"/>
              <a:gd name="connsiteY0" fmla="*/ 503294 h 1161527"/>
              <a:gd name="connsiteX1" fmla="*/ 3593431 w 12368463"/>
              <a:gd name="connsiteY1" fmla="*/ 22031 h 1161527"/>
              <a:gd name="connsiteX2" fmla="*/ 8855242 w 12368463"/>
              <a:gd name="connsiteY2" fmla="*/ 1144979 h 1161527"/>
              <a:gd name="connsiteX3" fmla="*/ 11357810 w 12368463"/>
              <a:gd name="connsiteY3" fmla="*/ 599547 h 1161527"/>
              <a:gd name="connsiteX4" fmla="*/ 12368463 w 12368463"/>
              <a:gd name="connsiteY4" fmla="*/ 118284 h 1161527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855242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855242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678779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45790"/>
              <a:gd name="connsiteX1" fmla="*/ 3593431 w 12609094"/>
              <a:gd name="connsiteY1" fmla="*/ 22031 h 1145790"/>
              <a:gd name="connsiteX2" fmla="*/ 8678779 w 12609094"/>
              <a:gd name="connsiteY2" fmla="*/ 1144979 h 1145790"/>
              <a:gd name="connsiteX3" fmla="*/ 12609094 w 12609094"/>
              <a:gd name="connsiteY3" fmla="*/ 198494 h 1145790"/>
              <a:gd name="connsiteX0" fmla="*/ 0 w 12609094"/>
              <a:gd name="connsiteY0" fmla="*/ 458098 h 1100219"/>
              <a:gd name="connsiteX1" fmla="*/ 4010526 w 12609094"/>
              <a:gd name="connsiteY1" fmla="*/ 24961 h 1100219"/>
              <a:gd name="connsiteX2" fmla="*/ 8678779 w 12609094"/>
              <a:gd name="connsiteY2" fmla="*/ 1099783 h 1100219"/>
              <a:gd name="connsiteX3" fmla="*/ 12609094 w 12609094"/>
              <a:gd name="connsiteY3" fmla="*/ 153298 h 1100219"/>
              <a:gd name="connsiteX0" fmla="*/ 0 w 12609094"/>
              <a:gd name="connsiteY0" fmla="*/ 459006 h 1117160"/>
              <a:gd name="connsiteX1" fmla="*/ 4010526 w 12609094"/>
              <a:gd name="connsiteY1" fmla="*/ 25869 h 1117160"/>
              <a:gd name="connsiteX2" fmla="*/ 8999621 w 12609094"/>
              <a:gd name="connsiteY2" fmla="*/ 1116733 h 1117160"/>
              <a:gd name="connsiteX3" fmla="*/ 12609094 w 12609094"/>
              <a:gd name="connsiteY3" fmla="*/ 154206 h 1117160"/>
              <a:gd name="connsiteX0" fmla="*/ 0 w 12288251"/>
              <a:gd name="connsiteY0" fmla="*/ 459006 h 1118949"/>
              <a:gd name="connsiteX1" fmla="*/ 4010526 w 12288251"/>
              <a:gd name="connsiteY1" fmla="*/ 25869 h 1118949"/>
              <a:gd name="connsiteX2" fmla="*/ 8999621 w 12288251"/>
              <a:gd name="connsiteY2" fmla="*/ 1116733 h 1118949"/>
              <a:gd name="connsiteX3" fmla="*/ 12288251 w 12288251"/>
              <a:gd name="connsiteY3" fmla="*/ 298585 h 1118949"/>
              <a:gd name="connsiteX0" fmla="*/ 0 w 12288251"/>
              <a:gd name="connsiteY0" fmla="*/ 459006 h 1119678"/>
              <a:gd name="connsiteX1" fmla="*/ 4010526 w 12288251"/>
              <a:gd name="connsiteY1" fmla="*/ 25869 h 1119678"/>
              <a:gd name="connsiteX2" fmla="*/ 8999621 w 12288251"/>
              <a:gd name="connsiteY2" fmla="*/ 1116733 h 1119678"/>
              <a:gd name="connsiteX3" fmla="*/ 12288251 w 12288251"/>
              <a:gd name="connsiteY3" fmla="*/ 298585 h 1119678"/>
              <a:gd name="connsiteX0" fmla="*/ 0 w 12336378"/>
              <a:gd name="connsiteY0" fmla="*/ 459006 h 1119678"/>
              <a:gd name="connsiteX1" fmla="*/ 4010526 w 12336378"/>
              <a:gd name="connsiteY1" fmla="*/ 25869 h 1119678"/>
              <a:gd name="connsiteX2" fmla="*/ 8999621 w 12336378"/>
              <a:gd name="connsiteY2" fmla="*/ 1116733 h 1119678"/>
              <a:gd name="connsiteX3" fmla="*/ 12336378 w 12336378"/>
              <a:gd name="connsiteY3" fmla="*/ 298585 h 1119678"/>
              <a:gd name="connsiteX0" fmla="*/ 0 w 12336378"/>
              <a:gd name="connsiteY0" fmla="*/ 459006 h 1119864"/>
              <a:gd name="connsiteX1" fmla="*/ 4010526 w 12336378"/>
              <a:gd name="connsiteY1" fmla="*/ 25869 h 1119864"/>
              <a:gd name="connsiteX2" fmla="*/ 8999621 w 12336378"/>
              <a:gd name="connsiteY2" fmla="*/ 1116733 h 1119864"/>
              <a:gd name="connsiteX3" fmla="*/ 12336378 w 12336378"/>
              <a:gd name="connsiteY3" fmla="*/ 298585 h 1119864"/>
              <a:gd name="connsiteX0" fmla="*/ 0 w 12336378"/>
              <a:gd name="connsiteY0" fmla="*/ 459920 h 1136723"/>
              <a:gd name="connsiteX1" fmla="*/ 4010526 w 12336378"/>
              <a:gd name="connsiteY1" fmla="*/ 26783 h 1136723"/>
              <a:gd name="connsiteX2" fmla="*/ 9160042 w 12336378"/>
              <a:gd name="connsiteY2" fmla="*/ 1133689 h 1136723"/>
              <a:gd name="connsiteX3" fmla="*/ 12336378 w 12336378"/>
              <a:gd name="connsiteY3" fmla="*/ 299499 h 1136723"/>
              <a:gd name="connsiteX0" fmla="*/ 0 w 12336378"/>
              <a:gd name="connsiteY0" fmla="*/ 489883 h 1167372"/>
              <a:gd name="connsiteX1" fmla="*/ 3930315 w 12336378"/>
              <a:gd name="connsiteY1" fmla="*/ 24662 h 1167372"/>
              <a:gd name="connsiteX2" fmla="*/ 9160042 w 12336378"/>
              <a:gd name="connsiteY2" fmla="*/ 1163652 h 1167372"/>
              <a:gd name="connsiteX3" fmla="*/ 12336378 w 12336378"/>
              <a:gd name="connsiteY3" fmla="*/ 329462 h 1167372"/>
              <a:gd name="connsiteX0" fmla="*/ 0 w 12336378"/>
              <a:gd name="connsiteY0" fmla="*/ 489883 h 1167372"/>
              <a:gd name="connsiteX1" fmla="*/ 3930315 w 12336378"/>
              <a:gd name="connsiteY1" fmla="*/ 24662 h 1167372"/>
              <a:gd name="connsiteX2" fmla="*/ 9160042 w 12336378"/>
              <a:gd name="connsiteY2" fmla="*/ 1163652 h 1167372"/>
              <a:gd name="connsiteX3" fmla="*/ 12336378 w 12336378"/>
              <a:gd name="connsiteY3" fmla="*/ 329462 h 1167372"/>
              <a:gd name="connsiteX0" fmla="*/ 0 w 12336378"/>
              <a:gd name="connsiteY0" fmla="*/ 489883 h 1166384"/>
              <a:gd name="connsiteX1" fmla="*/ 3930315 w 12336378"/>
              <a:gd name="connsiteY1" fmla="*/ 24662 h 1166384"/>
              <a:gd name="connsiteX2" fmla="*/ 9160042 w 12336378"/>
              <a:gd name="connsiteY2" fmla="*/ 1163652 h 1166384"/>
              <a:gd name="connsiteX3" fmla="*/ 12336378 w 12336378"/>
              <a:gd name="connsiteY3" fmla="*/ 329462 h 1166384"/>
              <a:gd name="connsiteX0" fmla="*/ 0 w 12256167"/>
              <a:gd name="connsiteY0" fmla="*/ 489883 h 1168885"/>
              <a:gd name="connsiteX1" fmla="*/ 3930315 w 12256167"/>
              <a:gd name="connsiteY1" fmla="*/ 24662 h 1168885"/>
              <a:gd name="connsiteX2" fmla="*/ 9160042 w 12256167"/>
              <a:gd name="connsiteY2" fmla="*/ 1163652 h 1168885"/>
              <a:gd name="connsiteX3" fmla="*/ 12256167 w 12256167"/>
              <a:gd name="connsiteY3" fmla="*/ 425715 h 1168885"/>
              <a:gd name="connsiteX0" fmla="*/ 0 w 12240125"/>
              <a:gd name="connsiteY0" fmla="*/ 238646 h 1254532"/>
              <a:gd name="connsiteX1" fmla="*/ 3914273 w 12240125"/>
              <a:gd name="connsiteY1" fmla="*/ 110309 h 1254532"/>
              <a:gd name="connsiteX2" fmla="*/ 9144000 w 12240125"/>
              <a:gd name="connsiteY2" fmla="*/ 1249299 h 1254532"/>
              <a:gd name="connsiteX3" fmla="*/ 12240125 w 12240125"/>
              <a:gd name="connsiteY3" fmla="*/ 511362 h 1254532"/>
              <a:gd name="connsiteX0" fmla="*/ 0 w 12240125"/>
              <a:gd name="connsiteY0" fmla="*/ 259219 h 1275890"/>
              <a:gd name="connsiteX1" fmla="*/ 3978441 w 12240125"/>
              <a:gd name="connsiteY1" fmla="*/ 98798 h 1275890"/>
              <a:gd name="connsiteX2" fmla="*/ 9144000 w 12240125"/>
              <a:gd name="connsiteY2" fmla="*/ 1269872 h 1275890"/>
              <a:gd name="connsiteX3" fmla="*/ 12240125 w 12240125"/>
              <a:gd name="connsiteY3" fmla="*/ 531935 h 1275890"/>
              <a:gd name="connsiteX0" fmla="*/ 0 w 12240125"/>
              <a:gd name="connsiteY0" fmla="*/ 259219 h 1271902"/>
              <a:gd name="connsiteX1" fmla="*/ 3978441 w 12240125"/>
              <a:gd name="connsiteY1" fmla="*/ 98798 h 1271902"/>
              <a:gd name="connsiteX2" fmla="*/ 9144000 w 12240125"/>
              <a:gd name="connsiteY2" fmla="*/ 1269872 h 1271902"/>
              <a:gd name="connsiteX3" fmla="*/ 12240125 w 12240125"/>
              <a:gd name="connsiteY3" fmla="*/ 531935 h 1271902"/>
              <a:gd name="connsiteX0" fmla="*/ 0 w 12240125"/>
              <a:gd name="connsiteY0" fmla="*/ 259219 h 1271902"/>
              <a:gd name="connsiteX1" fmla="*/ 3978441 w 12240125"/>
              <a:gd name="connsiteY1" fmla="*/ 98798 h 1271902"/>
              <a:gd name="connsiteX2" fmla="*/ 8999621 w 12240125"/>
              <a:gd name="connsiteY2" fmla="*/ 1269872 h 1271902"/>
              <a:gd name="connsiteX3" fmla="*/ 12240125 w 12240125"/>
              <a:gd name="connsiteY3" fmla="*/ 531935 h 127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28575">
            <a:solidFill>
              <a:srgbClr val="3F404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/>
          </a:p>
        </p:txBody>
      </p:sp>
      <p:sp>
        <p:nvSpPr>
          <p:cNvPr id="48" name="Oval 4"/>
          <p:cNvSpPr/>
          <p:nvPr/>
        </p:nvSpPr>
        <p:spPr>
          <a:xfrm>
            <a:off x="1706010" y="3879604"/>
            <a:ext cx="480730" cy="483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99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sp>
        <p:nvSpPr>
          <p:cNvPr id="53" name="Oval 4"/>
          <p:cNvSpPr/>
          <p:nvPr/>
        </p:nvSpPr>
        <p:spPr>
          <a:xfrm>
            <a:off x="4237966" y="4025761"/>
            <a:ext cx="480730" cy="483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99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</p:txBody>
      </p:sp>
      <p:sp>
        <p:nvSpPr>
          <p:cNvPr id="56" name="Oval 4"/>
          <p:cNvSpPr/>
          <p:nvPr/>
        </p:nvSpPr>
        <p:spPr>
          <a:xfrm>
            <a:off x="6655417" y="4737717"/>
            <a:ext cx="480730" cy="483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99" dirty="0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  <p:sp>
        <p:nvSpPr>
          <p:cNvPr id="59" name="Oval 4"/>
          <p:cNvSpPr/>
          <p:nvPr/>
        </p:nvSpPr>
        <p:spPr>
          <a:xfrm>
            <a:off x="9262550" y="5133011"/>
            <a:ext cx="480730" cy="483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99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61" name="矩形 60"/>
          <p:cNvSpPr/>
          <p:nvPr/>
        </p:nvSpPr>
        <p:spPr>
          <a:xfrm>
            <a:off x="1308064" y="4500769"/>
            <a:ext cx="1415691" cy="781518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599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01</a:t>
            </a:r>
          </a:p>
          <a:p>
            <a:pPr lvl="0" defTabSz="914492"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项目简述</a:t>
            </a:r>
            <a:endParaRPr lang="zh-CN" altLang="en-US" sz="2400" kern="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689284" y="4679409"/>
            <a:ext cx="1723468" cy="781518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599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02</a:t>
            </a:r>
          </a:p>
          <a:p>
            <a:pPr lvl="0" defTabSz="914492"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计划书实现</a:t>
            </a:r>
            <a:endParaRPr lang="zh-CN" altLang="en-US" sz="2400" kern="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255025" y="3701124"/>
            <a:ext cx="1415691" cy="781518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599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03</a:t>
            </a:r>
          </a:p>
          <a:p>
            <a:pPr lvl="0" defTabSz="914492"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参考文献</a:t>
            </a:r>
            <a:endParaRPr lang="zh-CN" altLang="en-US" sz="2400" kern="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792782" y="4168389"/>
            <a:ext cx="1415691" cy="781518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599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04</a:t>
            </a:r>
          </a:p>
          <a:p>
            <a:pPr lvl="0" defTabSz="914492"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小组分工</a:t>
            </a:r>
            <a:endParaRPr lang="zh-CN" altLang="en-US" sz="2400" kern="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399" dirty="0"/>
              <a:t>延时符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3F684D5-94A2-4CDE-9B8D-2785D0515B8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055" y="5852187"/>
            <a:ext cx="954944" cy="100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56250"/>
      </p:ext>
    </p:extLst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  <p:bldP spid="37" grpId="0" animBg="1"/>
      <p:bldP spid="48" grpId="0" animBg="1"/>
      <p:bldP spid="53" grpId="0" animBg="1"/>
      <p:bldP spid="56" grpId="0" animBg="1"/>
      <p:bldP spid="59" grpId="0" animBg="1"/>
      <p:bldP spid="61" grpId="0"/>
      <p:bldP spid="62" grpId="0"/>
      <p:bldP spid="63" grpId="0"/>
      <p:bldP spid="64" grpId="0"/>
      <p:bldP spid="7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7F0653F-37CD-4793-B0AB-405950B2D3EE}"/>
              </a:ext>
            </a:extLst>
          </p:cNvPr>
          <p:cNvSpPr/>
          <p:nvPr/>
        </p:nvSpPr>
        <p:spPr>
          <a:xfrm>
            <a:off x="136717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399" dirty="0"/>
              <a:t>延时符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0C9C045-77F1-443B-A8A8-62B9D595CC1B}"/>
              </a:ext>
            </a:extLst>
          </p:cNvPr>
          <p:cNvSpPr txBox="1"/>
          <p:nvPr/>
        </p:nvSpPr>
        <p:spPr>
          <a:xfrm>
            <a:off x="1131454" y="188342"/>
            <a:ext cx="3500581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3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项目简述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54253F-E4E8-4DA1-9E20-5D26B845A81D}"/>
              </a:ext>
            </a:extLst>
          </p:cNvPr>
          <p:cNvSpPr txBox="1"/>
          <p:nvPr/>
        </p:nvSpPr>
        <p:spPr>
          <a:xfrm>
            <a:off x="907343" y="1340477"/>
            <a:ext cx="143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项目名称：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EAB805-D2B0-4BFD-8275-7032241D8844}"/>
              </a:ext>
            </a:extLst>
          </p:cNvPr>
          <p:cNvSpPr txBox="1"/>
          <p:nvPr/>
        </p:nvSpPr>
        <p:spPr>
          <a:xfrm>
            <a:off x="1974273" y="1334454"/>
            <a:ext cx="463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城院生态圈</a:t>
            </a:r>
            <a:r>
              <a:rPr lang="en-US" altLang="zh-CN" sz="1200" dirty="0"/>
              <a:t>——</a:t>
            </a:r>
            <a:r>
              <a:rPr lang="zh-CN" altLang="en-US" sz="1200" dirty="0"/>
              <a:t>基于微信小程序的城院动植物交流论坛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310371-1FDD-4D9E-8538-FD035791A5EA}"/>
              </a:ext>
            </a:extLst>
          </p:cNvPr>
          <p:cNvSpPr txBox="1"/>
          <p:nvPr/>
        </p:nvSpPr>
        <p:spPr>
          <a:xfrm>
            <a:off x="907343" y="2378501"/>
            <a:ext cx="205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项目服务：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E0AFEF9-33D8-419C-8B30-0A1C42F7A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97BF089A-CA9E-4CFC-A739-C011642D3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186148"/>
              </p:ext>
            </p:extLst>
          </p:nvPr>
        </p:nvGraphicFramePr>
        <p:xfrm>
          <a:off x="2092037" y="2445592"/>
          <a:ext cx="6285345" cy="3686216"/>
        </p:xfrm>
        <a:graphic>
          <a:graphicData uri="http://schemas.openxmlformats.org/drawingml/2006/table">
            <a:tbl>
              <a:tblPr firstRow="1" firstCol="1" bandRow="1"/>
              <a:tblGrid>
                <a:gridCol w="779335">
                  <a:extLst>
                    <a:ext uri="{9D8B030D-6E8A-4147-A177-3AD203B41FA5}">
                      <a16:colId xmlns:a16="http://schemas.microsoft.com/office/drawing/2014/main" val="4231011640"/>
                    </a:ext>
                  </a:extLst>
                </a:gridCol>
                <a:gridCol w="940607">
                  <a:extLst>
                    <a:ext uri="{9D8B030D-6E8A-4147-A177-3AD203B41FA5}">
                      <a16:colId xmlns:a16="http://schemas.microsoft.com/office/drawing/2014/main" val="1760441587"/>
                    </a:ext>
                  </a:extLst>
                </a:gridCol>
                <a:gridCol w="933306">
                  <a:extLst>
                    <a:ext uri="{9D8B030D-6E8A-4147-A177-3AD203B41FA5}">
                      <a16:colId xmlns:a16="http://schemas.microsoft.com/office/drawing/2014/main" val="1464237868"/>
                    </a:ext>
                  </a:extLst>
                </a:gridCol>
                <a:gridCol w="1252591">
                  <a:extLst>
                    <a:ext uri="{9D8B030D-6E8A-4147-A177-3AD203B41FA5}">
                      <a16:colId xmlns:a16="http://schemas.microsoft.com/office/drawing/2014/main" val="1947541021"/>
                    </a:ext>
                  </a:extLst>
                </a:gridCol>
                <a:gridCol w="2379506">
                  <a:extLst>
                    <a:ext uri="{9D8B030D-6E8A-4147-A177-3AD203B41FA5}">
                      <a16:colId xmlns:a16="http://schemas.microsoft.com/office/drawing/2014/main" val="1964977842"/>
                    </a:ext>
                  </a:extLst>
                </a:gridCol>
              </a:tblGrid>
              <a:tr h="184924"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类别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模块名称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主要功能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功能描述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404603"/>
                  </a:ext>
                </a:extLst>
              </a:tr>
              <a:tr h="184924">
                <a:tc rowSpan="16">
                  <a:txBody>
                    <a:bodyPr/>
                    <a:lstStyle/>
                    <a:p>
                      <a:pPr algn="ctr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小程序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用户体系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注册登录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引导页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814749"/>
                  </a:ext>
                </a:extLst>
              </a:tr>
              <a:tr h="18492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注册、登录、注销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478979"/>
                  </a:ext>
                </a:extLst>
              </a:tr>
              <a:tr h="3376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个人信息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填写、修改用户基本个人信息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昵称、性别、手机号码、年龄、城市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79358"/>
                  </a:ext>
                </a:extLst>
              </a:tr>
              <a:tr h="18492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系统设置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常见系统设置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清除缓存、意见反馈、关于我们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663218"/>
                  </a:ext>
                </a:extLst>
              </a:tr>
              <a:tr h="18492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账号管理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账号、密码管理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89253"/>
                  </a:ext>
                </a:extLst>
              </a:tr>
              <a:tr h="18492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11"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论坛体系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“云吸猫”“云撸狗”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发帖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877745"/>
                  </a:ext>
                </a:extLst>
              </a:tr>
              <a:tr h="18492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点赞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718499"/>
                  </a:ext>
                </a:extLst>
              </a:tr>
              <a:tr h="18492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评论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8466671"/>
                  </a:ext>
                </a:extLst>
              </a:tr>
              <a:tr h="18492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赞赏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3135"/>
                  </a:ext>
                </a:extLst>
              </a:tr>
              <a:tr h="18492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举报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2027105"/>
                  </a:ext>
                </a:extLst>
              </a:tr>
              <a:tr h="18492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动植物科普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信息增删改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名称、基本信息、位置、图片、外号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18875"/>
                  </a:ext>
                </a:extLst>
              </a:tr>
              <a:tr h="18492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查询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82414"/>
                  </a:ext>
                </a:extLst>
              </a:tr>
              <a:tr h="18492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动物城友会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活动查询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469905"/>
                  </a:ext>
                </a:extLst>
              </a:tr>
              <a:tr h="18492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活动增删改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发起人、活动内容、地点、时间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253765"/>
                  </a:ext>
                </a:extLst>
              </a:tr>
              <a:tr h="18492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活动参加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907981"/>
                  </a:ext>
                </a:extLst>
              </a:tr>
              <a:tr h="18492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活动追责制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收集发起人信息并让其做出担保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387823"/>
                  </a:ext>
                </a:extLst>
              </a:tr>
            </a:tbl>
          </a:graphicData>
        </a:graphic>
      </p:graphicFrame>
      <p:pic>
        <p:nvPicPr>
          <p:cNvPr id="19" name="图片 18" descr="效果图">
            <a:extLst>
              <a:ext uri="{FF2B5EF4-FFF2-40B4-BE49-F238E27FC236}">
                <a16:creationId xmlns:a16="http://schemas.microsoft.com/office/drawing/2014/main" id="{42A2E702-4520-4FFB-A46D-A30F434522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956" r="1090"/>
          <a:stretch>
            <a:fillRect/>
          </a:stretch>
        </p:blipFill>
        <p:spPr>
          <a:xfrm>
            <a:off x="9562076" y="37907"/>
            <a:ext cx="2456693" cy="486660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48DDCC9-0308-4D06-BC73-52BC6D951D94}"/>
              </a:ext>
            </a:extLst>
          </p:cNvPr>
          <p:cNvSpPr txBox="1"/>
          <p:nvPr/>
        </p:nvSpPr>
        <p:spPr>
          <a:xfrm>
            <a:off x="9837638" y="5381824"/>
            <a:ext cx="25364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参考微信小程序云朵朵的拼图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F178177-324D-4FEF-ABD3-B4C49F29DDD1}"/>
              </a:ext>
            </a:extLst>
          </p:cNvPr>
          <p:cNvCxnSpPr/>
          <p:nvPr/>
        </p:nvCxnSpPr>
        <p:spPr>
          <a:xfrm flipV="1">
            <a:off x="10363200" y="4904509"/>
            <a:ext cx="360218" cy="572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>
            <a:extLst>
              <a:ext uri="{FF2B5EF4-FFF2-40B4-BE49-F238E27FC236}">
                <a16:creationId xmlns:a16="http://schemas.microsoft.com/office/drawing/2014/main" id="{BD44F2BD-26A0-49E9-8B46-2DFB376F444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48732"/>
      </p:ext>
    </p:extLst>
  </p:cSld>
  <p:clrMapOvr>
    <a:masterClrMapping/>
  </p:clrMapOvr>
  <p:transition spd="slow" advClick="0" advTm="3000">
    <p:cover dir="l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7F0653F-37CD-4793-B0AB-405950B2D3EE}"/>
              </a:ext>
            </a:extLst>
          </p:cNvPr>
          <p:cNvSpPr/>
          <p:nvPr/>
        </p:nvSpPr>
        <p:spPr>
          <a:xfrm>
            <a:off x="136717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399" dirty="0"/>
              <a:t>延时符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0C9C045-77F1-443B-A8A8-62B9D595CC1B}"/>
              </a:ext>
            </a:extLst>
          </p:cNvPr>
          <p:cNvSpPr txBox="1"/>
          <p:nvPr/>
        </p:nvSpPr>
        <p:spPr>
          <a:xfrm>
            <a:off x="1131454" y="188342"/>
            <a:ext cx="3500581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3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计划书实现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E0AFEF9-33D8-419C-8B30-0A1C42F7A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D44F2BD-26A0-49E9-8B46-2DFB376F444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EF1729D-A37C-4465-BE9B-443934810B0F}"/>
              </a:ext>
            </a:extLst>
          </p:cNvPr>
          <p:cNvSpPr txBox="1"/>
          <p:nvPr/>
        </p:nvSpPr>
        <p:spPr>
          <a:xfrm>
            <a:off x="512618" y="3429000"/>
            <a:ext cx="2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项目总表：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1C3ECC60-36F6-443B-A959-92ABBB345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197009"/>
              </p:ext>
            </p:extLst>
          </p:nvPr>
        </p:nvGraphicFramePr>
        <p:xfrm>
          <a:off x="2216726" y="1441668"/>
          <a:ext cx="7379855" cy="4756461"/>
        </p:xfrm>
        <a:graphic>
          <a:graphicData uri="http://schemas.openxmlformats.org/drawingml/2006/table">
            <a:tbl>
              <a:tblPr firstRow="1" firstCol="1" bandRow="1"/>
              <a:tblGrid>
                <a:gridCol w="1191492">
                  <a:extLst>
                    <a:ext uri="{9D8B030D-6E8A-4147-A177-3AD203B41FA5}">
                      <a16:colId xmlns:a16="http://schemas.microsoft.com/office/drawing/2014/main" val="3807886415"/>
                    </a:ext>
                  </a:extLst>
                </a:gridCol>
                <a:gridCol w="1182254">
                  <a:extLst>
                    <a:ext uri="{9D8B030D-6E8A-4147-A177-3AD203B41FA5}">
                      <a16:colId xmlns:a16="http://schemas.microsoft.com/office/drawing/2014/main" val="2419404586"/>
                    </a:ext>
                  </a:extLst>
                </a:gridCol>
                <a:gridCol w="5006109">
                  <a:extLst>
                    <a:ext uri="{9D8B030D-6E8A-4147-A177-3AD203B41FA5}">
                      <a16:colId xmlns:a16="http://schemas.microsoft.com/office/drawing/2014/main" val="24781012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工程名称</a:t>
                      </a: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计划完成时间</a:t>
                      </a: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内容</a:t>
                      </a: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376002"/>
                  </a:ext>
                </a:extLst>
              </a:tr>
              <a:tr h="322746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项目想法提出</a:t>
                      </a: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2021/9/22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确定项目主题、了解准备工作，最后输出《项目想法报告》</a:t>
                      </a: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90528"/>
                  </a:ext>
                </a:extLst>
              </a:tr>
              <a:tr h="362150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项目计划拟定</a:t>
                      </a: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初稿</a:t>
                      </a: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2021/9/26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修订</a:t>
                      </a: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2021/</a:t>
                      </a:r>
                      <a:r>
                        <a:rPr lang="en-GB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10/10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拟定所有需要完成的工程，拟定完成时间，输出《项目计划表》</a:t>
                      </a: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691231"/>
                  </a:ext>
                </a:extLst>
              </a:tr>
              <a:tr h="818997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可行性分析报告</a:t>
                      </a: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初稿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2021/10/</a:t>
                      </a:r>
                      <a:r>
                        <a:rPr lang="en-GB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修订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2021/10/</a:t>
                      </a:r>
                      <a:r>
                        <a:rPr lang="en-GB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分析技术可行性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确定现有资源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软件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硬件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技术人员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是否支持开发</a:t>
                      </a: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经济可行性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确定项目的成本和经济效益是否值得投入开发</a:t>
                      </a: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社会可行性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确定项目内容是否存在侵权等违规、违法行为</a:t>
                      </a: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最后输出《可行性分析报告》</a:t>
                      </a: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413455"/>
                  </a:ext>
                </a:extLst>
              </a:tr>
              <a:tr h="1290980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需求分析报告</a:t>
                      </a: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初稿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2021/10/</a:t>
                      </a:r>
                      <a:r>
                        <a:rPr lang="en-GB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修订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2021/10/</a:t>
                      </a:r>
                      <a:r>
                        <a:rPr lang="en-GB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24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分析面向不同方面的需求，例如：</a:t>
                      </a:r>
                    </a:p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识别功能需求</a:t>
                      </a: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确定所开发的软件必须具备什么样的功能</a:t>
                      </a:r>
                    </a:p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识别性能需求</a:t>
                      </a: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确定所开发的软件有哪些技术性能指标识别</a:t>
                      </a:r>
                    </a:p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识别环境需求</a:t>
                      </a: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确定所开发的软件运行时所需要的软、硬件要求</a:t>
                      </a:r>
                    </a:p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识别用户界面需求</a:t>
                      </a: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界面风格以及人机交互方式等</a:t>
                      </a:r>
                    </a:p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最后输出《需求分析报告》</a:t>
                      </a: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6917275"/>
                  </a:ext>
                </a:extLst>
              </a:tr>
              <a:tr h="1452352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总体设计报告（项目开发计划书）拟定</a:t>
                      </a: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2021/11/10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任务分析：</a:t>
                      </a:r>
                    </a:p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范围——确定项目的综合描述，定义所要做得软件开发工作</a:t>
                      </a:r>
                    </a:p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资源——确定项目投入的人力资源、硬件资源、软件资源和其他相关资源</a:t>
                      </a:r>
                    </a:p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进度——确定项目阶段性进展和最终交付期限</a:t>
                      </a:r>
                    </a:p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成本——确定估算项目投入的时间成本</a:t>
                      </a:r>
                    </a:p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风险——确定项目开发中存在的各种可控和不可控风险</a:t>
                      </a:r>
                    </a:p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最后输出《总体设计报告》</a:t>
                      </a: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868307"/>
                  </a:ext>
                </a:extLst>
              </a:tr>
              <a:tr h="322746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详细设计报告</a:t>
                      </a: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2021/11/17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通过修改补充《总体设计报告》</a:t>
                      </a:r>
                    </a:p>
                  </a:txBody>
                  <a:tcPr marL="49075" marR="490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785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07764"/>
      </p:ext>
    </p:extLst>
  </p:cSld>
  <p:clrMapOvr>
    <a:masterClrMapping/>
  </p:clrMapOvr>
  <p:transition spd="slow" advClick="0" advTm="3000">
    <p:cover dir="l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7F0653F-37CD-4793-B0AB-405950B2D3EE}"/>
              </a:ext>
            </a:extLst>
          </p:cNvPr>
          <p:cNvSpPr/>
          <p:nvPr/>
        </p:nvSpPr>
        <p:spPr>
          <a:xfrm>
            <a:off x="136717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399" dirty="0"/>
              <a:t>延时符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0C9C045-77F1-443B-A8A8-62B9D595CC1B}"/>
              </a:ext>
            </a:extLst>
          </p:cNvPr>
          <p:cNvSpPr txBox="1"/>
          <p:nvPr/>
        </p:nvSpPr>
        <p:spPr>
          <a:xfrm>
            <a:off x="1131454" y="188342"/>
            <a:ext cx="3500581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3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计划书实现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E0AFEF9-33D8-419C-8B30-0A1C42F7A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D44F2BD-26A0-49E9-8B46-2DFB376F444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EF1729D-A37C-4465-BE9B-443934810B0F}"/>
              </a:ext>
            </a:extLst>
          </p:cNvPr>
          <p:cNvSpPr txBox="1"/>
          <p:nvPr/>
        </p:nvSpPr>
        <p:spPr>
          <a:xfrm>
            <a:off x="581890" y="2979737"/>
            <a:ext cx="2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项目总表：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BA4F2DE-5822-4AD6-A68E-D8FEBA709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303019"/>
              </p:ext>
            </p:extLst>
          </p:nvPr>
        </p:nvGraphicFramePr>
        <p:xfrm>
          <a:off x="2207490" y="1618138"/>
          <a:ext cx="7777019" cy="4514808"/>
        </p:xfrm>
        <a:graphic>
          <a:graphicData uri="http://schemas.openxmlformats.org/drawingml/2006/table">
            <a:tbl>
              <a:tblPr firstRow="1" firstCol="1" bandRow="1"/>
              <a:tblGrid>
                <a:gridCol w="1011276">
                  <a:extLst>
                    <a:ext uri="{9D8B030D-6E8A-4147-A177-3AD203B41FA5}">
                      <a16:colId xmlns:a16="http://schemas.microsoft.com/office/drawing/2014/main" val="1970640671"/>
                    </a:ext>
                  </a:extLst>
                </a:gridCol>
                <a:gridCol w="1073699">
                  <a:extLst>
                    <a:ext uri="{9D8B030D-6E8A-4147-A177-3AD203B41FA5}">
                      <a16:colId xmlns:a16="http://schemas.microsoft.com/office/drawing/2014/main" val="110769995"/>
                    </a:ext>
                  </a:extLst>
                </a:gridCol>
                <a:gridCol w="5692044">
                  <a:extLst>
                    <a:ext uri="{9D8B030D-6E8A-4147-A177-3AD203B41FA5}">
                      <a16:colId xmlns:a16="http://schemas.microsoft.com/office/drawing/2014/main" val="3406896229"/>
                    </a:ext>
                  </a:extLst>
                </a:gridCol>
              </a:tblGrid>
              <a:tr h="1566141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编码工程</a:t>
                      </a:r>
                    </a:p>
                  </a:txBody>
                  <a:tcPr marL="58277" marR="582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2021/12/1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在前一阶段设计的及出生，历时两个月的程序编码阶段。任务：</a:t>
                      </a: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遵守设计原则</a:t>
                      </a: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遵守编码规范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编写编码注解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合理使用设计模式</a:t>
                      </a: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编写调试日志信息</a:t>
                      </a: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代码具有可阅读性、可测试性、可扩展性和可维护性</a:t>
                      </a: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最后输出《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API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帮助文档》</a:t>
                      </a:r>
                    </a:p>
                  </a:txBody>
                  <a:tcPr marL="58277" marR="582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500727"/>
                  </a:ext>
                </a:extLst>
              </a:tr>
              <a:tr h="493504"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测试工程</a:t>
                      </a:r>
                    </a:p>
                  </a:txBody>
                  <a:tcPr marL="58277" marR="582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2021/12/8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通过设计针对不同情况下的测试用例，找出软件中潜在的各种错误和缺陷。</a:t>
                      </a:r>
                    </a:p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最后输出《软件测试报告》</a:t>
                      </a:r>
                    </a:p>
                  </a:txBody>
                  <a:tcPr marL="58277" marR="582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475299"/>
                  </a:ext>
                </a:extLst>
              </a:tr>
              <a:tr h="1732749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维护工程</a:t>
                      </a:r>
                    </a:p>
                  </a:txBody>
                  <a:tcPr marL="58277" marR="582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2021/12/22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通过分析《软件测试报告》，修复已列出的错误，弥补设计上的缺陷。</a:t>
                      </a: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任务：</a:t>
                      </a: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校正性维护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修改开发过程中为发现而发布后暴露出来的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BUG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（主要）</a:t>
                      </a: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完善性维护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根据用户的需求增加新的功能和性能要求（主要）</a:t>
                      </a: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适应性维护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根据市场的变化升级软硬件环境</a:t>
                      </a: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预防性维护</a:t>
                      </a: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为提高软件的可维护性的和可靠性而对软件进行的修改</a:t>
                      </a: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最后输出《程序维护手册》</a:t>
                      </a:r>
                    </a:p>
                  </a:txBody>
                  <a:tcPr marL="58277" marR="582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021238"/>
                  </a:ext>
                </a:extLst>
              </a:tr>
              <a:tr h="722414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项目总结报告</a:t>
                      </a:r>
                    </a:p>
                  </a:txBody>
                  <a:tcPr marL="58277" marR="582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2021/12/29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总结以上所有的工程，分析开发过程中遇到的特殊情况以及处理方式。总结程序的优缺点。</a:t>
                      </a:r>
                    </a:p>
                    <a:p>
                      <a:pPr algn="l"/>
                      <a:r>
                        <a:rPr lang="zh-CN" sz="12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最后输出《项目总结报告》</a:t>
                      </a:r>
                    </a:p>
                  </a:txBody>
                  <a:tcPr marL="58277" marR="5827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820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2314823"/>
      </p:ext>
    </p:extLst>
  </p:cSld>
  <p:clrMapOvr>
    <a:masterClrMapping/>
  </p:clrMapOvr>
  <p:transition spd="slow" advClick="0" advTm="3000">
    <p:cover dir="l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7F0653F-37CD-4793-B0AB-405950B2D3EE}"/>
              </a:ext>
            </a:extLst>
          </p:cNvPr>
          <p:cNvSpPr/>
          <p:nvPr/>
        </p:nvSpPr>
        <p:spPr>
          <a:xfrm>
            <a:off x="136717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399" dirty="0"/>
              <a:t>延时符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0C9C045-77F1-443B-A8A8-62B9D595CC1B}"/>
              </a:ext>
            </a:extLst>
          </p:cNvPr>
          <p:cNvSpPr txBox="1"/>
          <p:nvPr/>
        </p:nvSpPr>
        <p:spPr>
          <a:xfrm>
            <a:off x="1131454" y="188342"/>
            <a:ext cx="3500581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3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计划书实现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E0AFEF9-33D8-419C-8B30-0A1C42F7A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D44F2BD-26A0-49E9-8B46-2DFB376F444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EF1729D-A37C-4465-BE9B-443934810B0F}"/>
              </a:ext>
            </a:extLst>
          </p:cNvPr>
          <p:cNvSpPr txBox="1"/>
          <p:nvPr/>
        </p:nvSpPr>
        <p:spPr>
          <a:xfrm>
            <a:off x="238316" y="3429000"/>
            <a:ext cx="343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甘特图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0532332-EAEE-4F91-A928-35D3A22A651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131454" y="771176"/>
            <a:ext cx="10113818" cy="57958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2688001-F231-44C6-99C5-F894A608CDE4}"/>
              </a:ext>
            </a:extLst>
          </p:cNvPr>
          <p:cNvSpPr txBox="1"/>
          <p:nvPr/>
        </p:nvSpPr>
        <p:spPr>
          <a:xfrm>
            <a:off x="11355300" y="4686760"/>
            <a:ext cx="9549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基于</a:t>
            </a:r>
            <a:r>
              <a:rPr lang="en-US" altLang="zh-CN" sz="1050" dirty="0"/>
              <a:t>Project</a:t>
            </a:r>
            <a:r>
              <a:rPr lang="zh-CN" altLang="en-US" sz="1050" dirty="0"/>
              <a:t>工具实现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631F2A0-6F35-46C4-BD71-AA27821684C9}"/>
              </a:ext>
            </a:extLst>
          </p:cNvPr>
          <p:cNvCxnSpPr/>
          <p:nvPr/>
        </p:nvCxnSpPr>
        <p:spPr>
          <a:xfrm>
            <a:off x="11245272" y="4178928"/>
            <a:ext cx="383310" cy="507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834042"/>
      </p:ext>
    </p:extLst>
  </p:cSld>
  <p:clrMapOvr>
    <a:masterClrMapping/>
  </p:clrMapOvr>
  <p:transition spd="slow" advClick="0" advTm="3000">
    <p:cover dir="l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7F0653F-37CD-4793-B0AB-405950B2D3EE}"/>
              </a:ext>
            </a:extLst>
          </p:cNvPr>
          <p:cNvSpPr/>
          <p:nvPr/>
        </p:nvSpPr>
        <p:spPr>
          <a:xfrm>
            <a:off x="136717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399" dirty="0"/>
              <a:t>延时符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0C9C045-77F1-443B-A8A8-62B9D595CC1B}"/>
              </a:ext>
            </a:extLst>
          </p:cNvPr>
          <p:cNvSpPr txBox="1"/>
          <p:nvPr/>
        </p:nvSpPr>
        <p:spPr>
          <a:xfrm>
            <a:off x="1131454" y="188342"/>
            <a:ext cx="3500581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3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参考文献及引用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E0AFEF9-33D8-419C-8B30-0A1C42F7A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D44F2BD-26A0-49E9-8B46-2DFB376F444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8CCCFF29-8662-4780-AC14-CDAA914943D6}"/>
              </a:ext>
            </a:extLst>
          </p:cNvPr>
          <p:cNvSpPr>
            <a:spLocks noGrp="1"/>
          </p:cNvSpPr>
          <p:nvPr/>
        </p:nvSpPr>
        <p:spPr>
          <a:xfrm>
            <a:off x="669882" y="734547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780" b="1" spc="600" dirty="0" err="1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FrederickP.Brooks.Jr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.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 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《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人月神话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20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周年纪念版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》[M]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第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14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章祸起萧墙及第十五章另外一面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——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计划书参考该书描述概念，见于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ppt.4-6</a:t>
            </a:r>
          </a:p>
          <a:p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《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项目管理知识体系指南（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PMBOK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指南）第六版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》[M].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北京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.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电子工业出版社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——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见于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ppt.4-6</a:t>
            </a:r>
          </a:p>
          <a:p>
            <a:r>
              <a:rPr lang="zh-CN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项目计划书模板（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GB/T8567-2006</a:t>
            </a:r>
            <a:r>
              <a:rPr lang="zh-CN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）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——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见于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ppt.4-5</a:t>
            </a:r>
          </a:p>
          <a:p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《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软件工程导论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》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瀑布模型 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p.15-16——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见于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ppt.6</a:t>
            </a:r>
          </a:p>
          <a:p>
            <a:r>
              <a:rPr lang="en-US" altLang="zh-CN" sz="1780" b="1" spc="600" dirty="0" err="1">
                <a:solidFill>
                  <a:schemeClr val="accent1"/>
                </a:solidFill>
                <a:latin typeface="微软雅黑" panose="020B0503020204020204" charset="-122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软件工程过程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第4章 </a:t>
            </a:r>
            <a:r>
              <a:rPr lang="en-US" altLang="zh-CN" sz="1780" b="1" spc="600" dirty="0" err="1">
                <a:solidFill>
                  <a:schemeClr val="accent1"/>
                </a:solidFill>
                <a:latin typeface="微软雅黑" panose="020B0503020204020204" charset="-122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瀑布模型应用实例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</a:t>
            </a:r>
            <a:r>
              <a:rPr lang="en-US" altLang="zh-CN" sz="1780" b="1" spc="600" dirty="0" err="1">
                <a:solidFill>
                  <a:schemeClr val="accent1"/>
                </a:solidFill>
                <a:latin typeface="微软雅黑" panose="020B0503020204020204" charset="-122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伊甸一点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</a:t>
            </a:r>
            <a:r>
              <a:rPr lang="en-US" altLang="zh-CN" sz="1780" b="1" spc="600" dirty="0" err="1">
                <a:solidFill>
                  <a:schemeClr val="accent1"/>
                </a:solidFill>
                <a:latin typeface="微软雅黑" panose="020B0503020204020204" charset="-122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博客园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(cnblogs.com)</a:t>
            </a:r>
            <a:r>
              <a:rPr lang="zh-CN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【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2021.9.30</a:t>
            </a:r>
            <a:r>
              <a:rPr lang="zh-CN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版】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——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见于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ppt.6</a:t>
            </a:r>
          </a:p>
          <a:p>
            <a:endParaRPr lang="en-US" altLang="zh-CN" sz="1780" b="1" spc="600" dirty="0">
              <a:solidFill>
                <a:schemeClr val="accent1"/>
              </a:solidFill>
              <a:latin typeface="微软雅黑" panose="020B0503020204020204" charset="-122"/>
              <a:cs typeface="+mj-cs"/>
            </a:endParaRPr>
          </a:p>
          <a:p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PPT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模型提取：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  <a:hlinkClick r:id="rId6"/>
              </a:rPr>
              <a:t>https://pptsupermarket.com/——2021.10.10</a:t>
            </a:r>
            <a:endParaRPr lang="en-US" altLang="zh-CN" sz="1780" b="1" spc="600" dirty="0">
              <a:solidFill>
                <a:schemeClr val="accent1"/>
              </a:solidFill>
              <a:latin typeface="微软雅黑" panose="020B0503020204020204" charset="-122"/>
              <a:cs typeface="+mj-cs"/>
            </a:endParaRPr>
          </a:p>
          <a:p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微信小程序云朵朵截图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——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见于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ppt.3</a:t>
            </a:r>
          </a:p>
          <a:p>
            <a:endParaRPr lang="en-US" altLang="zh-CN" sz="1780" b="1" spc="600" dirty="0">
              <a:solidFill>
                <a:schemeClr val="accent1"/>
              </a:solidFill>
              <a:latin typeface="微软雅黑" panose="020B0503020204020204" charset="-122"/>
              <a:cs typeface="+mj-cs"/>
            </a:endParaRPr>
          </a:p>
          <a:p>
            <a:endParaRPr lang="en-US" altLang="zh-CN" sz="1780" b="1" spc="600" dirty="0">
              <a:solidFill>
                <a:schemeClr val="accent1"/>
              </a:solidFill>
              <a:latin typeface="微软雅黑" panose="020B0503020204020204" charset="-122"/>
              <a:cs typeface="+mj-cs"/>
            </a:endParaRPr>
          </a:p>
          <a:p>
            <a:endParaRPr lang="en-US" altLang="zh-CN" sz="1780" b="1" spc="600" dirty="0">
              <a:solidFill>
                <a:schemeClr val="accent1"/>
              </a:solidFill>
              <a:latin typeface="微软雅黑" panose="020B050302020402020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1905191"/>
      </p:ext>
    </p:extLst>
  </p:cSld>
  <p:clrMapOvr>
    <a:masterClrMapping/>
  </p:clrMapOvr>
  <p:transition spd="slow" advClick="0" advTm="3000">
    <p:cover dir="l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7F0653F-37CD-4793-B0AB-405950B2D3EE}"/>
              </a:ext>
            </a:extLst>
          </p:cNvPr>
          <p:cNvSpPr/>
          <p:nvPr/>
        </p:nvSpPr>
        <p:spPr>
          <a:xfrm>
            <a:off x="136717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399" dirty="0"/>
              <a:t>延时符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0C9C045-77F1-443B-A8A8-62B9D595CC1B}"/>
              </a:ext>
            </a:extLst>
          </p:cNvPr>
          <p:cNvSpPr txBox="1"/>
          <p:nvPr/>
        </p:nvSpPr>
        <p:spPr>
          <a:xfrm>
            <a:off x="1131454" y="188342"/>
            <a:ext cx="3500581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3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小组分工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E0AFEF9-33D8-419C-8B30-0A1C42F7A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D44F2BD-26A0-49E9-8B46-2DFB376F444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65C7443-61C6-455D-A9E2-20883700A37E}"/>
              </a:ext>
            </a:extLst>
          </p:cNvPr>
          <p:cNvSpPr>
            <a:spLocks noGrp="1"/>
          </p:cNvSpPr>
          <p:nvPr/>
        </p:nvSpPr>
        <p:spPr>
          <a:xfrm>
            <a:off x="669882" y="734547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sz="1780" b="1" spc="600" dirty="0">
              <a:solidFill>
                <a:schemeClr val="accent1"/>
              </a:solidFill>
              <a:latin typeface="微软雅黑" panose="020B0503020204020204" charset="-122"/>
              <a:cs typeface="+mj-cs"/>
            </a:endParaRPr>
          </a:p>
          <a:p>
            <a:r>
              <a:rPr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想法完善：梁晓勇，李东泽，黄依豪</a:t>
            </a:r>
            <a:endParaRPr lang="en-US" b="1" spc="600" dirty="0">
              <a:solidFill>
                <a:schemeClr val="accent1"/>
              </a:solidFill>
              <a:latin typeface="微软雅黑" panose="020B0503020204020204" charset="-122"/>
              <a:cs typeface="+mj-cs"/>
            </a:endParaRPr>
          </a:p>
          <a:p>
            <a:endParaRPr lang="en-US" altLang="zh-CN" b="1" spc="600" dirty="0">
              <a:solidFill>
                <a:schemeClr val="accent1"/>
              </a:solidFill>
              <a:latin typeface="微软雅黑" panose="020B0503020204020204" charset="-122"/>
              <a:cs typeface="+mj-cs"/>
            </a:endParaRPr>
          </a:p>
          <a:p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Logo</a:t>
            </a:r>
            <a:r>
              <a:rPr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设计</a:t>
            </a:r>
            <a:r>
              <a:rPr lang="zh-CN" altLang="en-US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更新</a:t>
            </a:r>
            <a:r>
              <a:rPr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：黄依豪</a:t>
            </a:r>
            <a:endParaRPr lang="en-US" b="1" spc="600" dirty="0">
              <a:solidFill>
                <a:schemeClr val="accent1"/>
              </a:solidFill>
              <a:latin typeface="微软雅黑" panose="020B0503020204020204" charset="-122"/>
              <a:cs typeface="+mj-cs"/>
            </a:endParaRPr>
          </a:p>
          <a:p>
            <a:endParaRPr lang="en-US" altLang="zh-CN" b="1" spc="600" dirty="0">
              <a:solidFill>
                <a:schemeClr val="accent1"/>
              </a:solidFill>
              <a:latin typeface="微软雅黑" panose="020B0503020204020204" charset="-122"/>
              <a:cs typeface="+mj-cs"/>
            </a:endParaRPr>
          </a:p>
          <a:p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Word</a:t>
            </a:r>
            <a:r>
              <a:rPr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文案：黄依豪</a:t>
            </a:r>
            <a:endParaRPr lang="en-US" b="1" spc="600" dirty="0">
              <a:solidFill>
                <a:schemeClr val="accent1"/>
              </a:solidFill>
              <a:latin typeface="微软雅黑" panose="020B0503020204020204" charset="-122"/>
              <a:cs typeface="+mj-cs"/>
            </a:endParaRPr>
          </a:p>
          <a:p>
            <a:endParaRPr lang="en-US" altLang="zh-CN" b="1" spc="600" dirty="0">
              <a:solidFill>
                <a:schemeClr val="accent1"/>
              </a:solidFill>
              <a:latin typeface="微软雅黑" panose="020B0503020204020204" charset="-122"/>
              <a:cs typeface="+mj-cs"/>
            </a:endParaRPr>
          </a:p>
          <a:p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PPT</a:t>
            </a:r>
            <a:r>
              <a:rPr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制作：</a:t>
            </a:r>
            <a:r>
              <a:rPr lang="zh-CN" altLang="en-US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李东泽</a:t>
            </a:r>
            <a:endParaRPr lang="en-US" altLang="zh-CN" b="1" spc="600" dirty="0">
              <a:solidFill>
                <a:schemeClr val="accent1"/>
              </a:solidFill>
              <a:latin typeface="微软雅黑" panose="020B0503020204020204" charset="-122"/>
              <a:cs typeface="+mj-cs"/>
            </a:endParaRPr>
          </a:p>
          <a:p>
            <a:endParaRPr lang="en-US" altLang="zh-CN" b="1" spc="600" dirty="0">
              <a:solidFill>
                <a:schemeClr val="accent1"/>
              </a:solidFill>
              <a:latin typeface="微软雅黑" panose="020B0503020204020204" charset="-122"/>
              <a:cs typeface="+mj-cs"/>
            </a:endParaRPr>
          </a:p>
          <a:p>
            <a:r>
              <a:rPr lang="zh-CN" altLang="en-US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详细进度表制作以及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GANTT</a:t>
            </a:r>
            <a:r>
              <a:rPr lang="zh-CN" altLang="en-US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图：李东泽，黄依豪</a:t>
            </a:r>
            <a:endParaRPr lang="en-US" altLang="zh-CN" b="1" spc="600" dirty="0">
              <a:solidFill>
                <a:schemeClr val="accent1"/>
              </a:solidFill>
              <a:latin typeface="微软雅黑" panose="020B0503020204020204" charset="-122"/>
              <a:cs typeface="+mj-cs"/>
            </a:endParaRPr>
          </a:p>
          <a:p>
            <a:endParaRPr b="1" spc="600" dirty="0">
              <a:solidFill>
                <a:schemeClr val="accent1"/>
              </a:solidFill>
              <a:latin typeface="微软雅黑" panose="020B0503020204020204" charset="-122"/>
              <a:cs typeface="+mj-cs"/>
            </a:endParaRPr>
          </a:p>
          <a:p>
            <a:r>
              <a:rPr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贡献比：黄依豪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40% </a:t>
            </a:r>
            <a:r>
              <a:rPr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李东泽</a:t>
            </a:r>
            <a:r>
              <a:rPr lang="en-US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42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% </a:t>
            </a:r>
            <a:r>
              <a:rPr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梁晓勇</a:t>
            </a:r>
            <a:r>
              <a:rPr lang="en-US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18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charset="-122"/>
                <a:cs typeface="+mj-cs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435706502"/>
      </p:ext>
    </p:extLst>
  </p:cSld>
  <p:clrMapOvr>
    <a:masterClrMapping/>
  </p:clrMapOvr>
  <p:transition spd="slow" advClick="0" advTm="3000">
    <p:cover dir="l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B5D1E83-ABC3-4010-89B5-9DD810BC6B7F}"/>
              </a:ext>
            </a:extLst>
          </p:cNvPr>
          <p:cNvSpPr/>
          <p:nvPr/>
        </p:nvSpPr>
        <p:spPr>
          <a:xfrm>
            <a:off x="0" y="965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B725E58-EAD1-421D-B3D6-8D4ECF36A4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206"/>
          <a:stretch/>
        </p:blipFill>
        <p:spPr>
          <a:xfrm rot="16200000">
            <a:off x="6925266" y="1499518"/>
            <a:ext cx="6752664" cy="3772929"/>
          </a:xfrm>
          <a:prstGeom prst="rect">
            <a:avLst/>
          </a:prstGeom>
          <a:solidFill>
            <a:srgbClr val="F6F6F6"/>
          </a:solidFill>
        </p:spPr>
      </p:pic>
      <p:sp>
        <p:nvSpPr>
          <p:cNvPr id="5" name="文本框 3"/>
          <p:cNvSpPr txBox="1"/>
          <p:nvPr/>
        </p:nvSpPr>
        <p:spPr>
          <a:xfrm>
            <a:off x="1222179" y="2462614"/>
            <a:ext cx="7719524" cy="131417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itchFamily="34" charset="0"/>
              </a:rPr>
              <a:t>演讲完毕   谢谢观看</a:t>
            </a:r>
            <a:endParaRPr lang="id-ID" altLang="zh-CN" sz="5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itchFamily="34" charset="0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3127512" y="4888220"/>
            <a:ext cx="3018948" cy="276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12" tIns="45706" rIns="91412" bIns="45706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汇报小组：</a:t>
            </a:r>
            <a:r>
              <a:rPr lang="en-US" altLang="zh-CN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G005</a:t>
            </a:r>
            <a:r>
              <a:rPr lang="zh-CN" altLang="en-US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      时间：</a:t>
            </a:r>
            <a:r>
              <a:rPr lang="en-US" altLang="zh-CN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2021.10.13</a:t>
            </a:r>
            <a:endParaRPr lang="zh-CN" altLang="zh-CN" sz="1200" dirty="0">
              <a:solidFill>
                <a:schemeClr val="bg1"/>
              </a:solidFill>
              <a:latin typeface="锐字云字库美黑体1.0" panose="02010604000000000000" charset="-122"/>
              <a:ea typeface="锐字云字库美黑体1.0" panose="02010604000000000000" charset="-122"/>
            </a:endParaRPr>
          </a:p>
        </p:txBody>
      </p:sp>
      <p:sp>
        <p:nvSpPr>
          <p:cNvPr id="19" name="TextBox 71">
            <a:extLst>
              <a:ext uri="{FF2B5EF4-FFF2-40B4-BE49-F238E27FC236}">
                <a16:creationId xmlns:a16="http://schemas.microsoft.com/office/drawing/2014/main" id="{A4136176-24D6-4D33-AFC6-66C3E24FF64B}"/>
              </a:ext>
            </a:extLst>
          </p:cNvPr>
          <p:cNvSpPr txBox="1"/>
          <p:nvPr/>
        </p:nvSpPr>
        <p:spPr>
          <a:xfrm>
            <a:off x="3505907" y="414784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阶段性工作汇报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79CFED5-70D0-4E5D-9C0C-106F8EB3899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21" y="313030"/>
            <a:ext cx="2750330" cy="289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16398"/>
      </p:ext>
    </p:extLst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炫彩气泡简洁大气商业计划书PPT模板"/>
  <p:tag name="ISPRING_ULTRA_SCORM_COURSE_ID" val="B6BCA88A-A948-49FB-87E9-F1B64DACEF6F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系统信息库"/>
  <p:tag name="ISPRING_PLAYERS_CUSTOMIZATION" val="UEsDBBQAAgAIANZMkEu27fNMcQQAAAQRAAAdAAAAdW5pdmVyc2FsL2NvbW1vbl9tZXNzYWdlcy5sbmetWM1u20YQvgfIOywIBGiB1kkKJAgCW8aKXEuEKVIhV5bdoiDW5FpaeMl1+KPEPeVVeukb9NRD36WXom/R2SVlW/kBSduAJGiXmm9mZ+abmdX+4cdMog0vSqHyA+vl3gsL8TxRqchXB9aCHv34xkJlxfKUSZXzAytXFjocPX2yL1m+qtmKw/enTxDaz3hZwrIc6dXtGon0wJqPYzuYzbF/FnvBJIjH7sQa2Sq7Yvk18tRKfffT6zcfX756/f3+81auD0w0w563C4QM0qsXPYB8GgZeDGjEi31ySq2R/hwmFyyo5/rEGrVfhknPQ3JijfRnp9wiDIlP48hzHRK7UewH1PjCI5Q41uhM1WjNNhxVCm0E/4CqNYc4VqLgqJQiNQ8SBRt5zbuUOcEMu34ckoiGrk3dwLdGkSqK6x8MLKurtSpAXYlSUbJzyVOjEzLGPL8qeAmqWQUZheBVrQX8UmVM5HudqkO8dP1JTIPAi2LiO9sda0TyFDkF02oGooQ4IiEAFKzkxT1kY5NlRhxhKYchTN3J1IM31SZMxWot4V0NtWNOIAZznndJQY6QELIripZB6GingSrE0BUryw+qSHfy426guoBd3w4gBW16B5xqjC0wxFhA3SgKnlRdYDMSRXhC4nFwCokMvAuGSATHQLfjIRJnJAKKkKhLxscn7gTrhNcU2+b/ll8J0+ksrxFLEpDT7tsIVZewo10KLDBMK/eGqYnIuwWEzcXeN2jcoIJ3zWolNhzsKFJedCqCymITR2fRu4X7c3yEXY84MaSVEyxjakqe1pixa5SrCrF0w/KEo3OesBpy/RqepSI1z3Scjf73tfgNsaqtKs/aguQ75PTZUHt2athXzKpLsKmqeHZVdanWDmvNv48VOqe/aUKfo99Pf2QTH4du8DiRKUVWy6bqPjg+N5YNjVGnEQ/0VP9oPbYlUVNbxy4UrLFQ/SUIdFPdP6AByv5Srn8EiuZNiYYa7uYXA3T6QQvgK3RfjBNw1Y4JJ+DCAfJLMo5cCrPRkp+XouocOwwbmwB9PbQJzHmSV/yWjOf8QsGEIznbNNMHdCET6c6A3hludloFdakHJvsAuGqSByClyMD+tAfmYka2HmgK/M5JlqqWqSGvFJemyINv64x/OTZdFCozu5KV2+RtmszhQ6xoDhc2SucD2v8N/3rH5w797h+liODQnsY29m2iB33NVdlTCCigXeHRKPbwWIsDFzJWJWtopheqztOeQM2s7pAjDGDtmSPOimT9z6c/emJ8Zkmzi9rdt4NAgNi6CpIbsF98VfHy1y4Qise7cmbRR6q922zl/v37r/9+/7NT0IUkfJQrBGs6S6Yy2Nrr1gs53sYMU4rt6QxoEJmsV3UBk9sQhBkOj6GUmSHcGs1YcQl1kColB6EYT+v8q4Zpv71d1pUUOR8i+7BOog9M3XmMHcdctYF7UiSXTctM4UKRtHduCXfuvmD2FPtQZj/D46moBgKazrQtQsDzZn3L8s2XjepmVZr/K/af3/n74n9QSwMEFAACAAgA1kyQS03wALexAwAAOQ8AACcAAAB1bml2ZXJzYWwvZmxhc2hfcHVibGlzaGluZ19zZXR0aW5ncy54bWzlV19vGjkQf+dTWHvqY9kkTZo0WoiqBFRUAlzY3rVPkVkPrBuvvV3bUPp0n+Y+2H2SG6+BwEHbpT2qShWKwOOZ3/yfiaOrj5kgUyg0V7IRHNePAgIyUYzLSSN4E7efXgREGyoZFUpCI5AqIFfNWpTbkeA6HYIxyKoJwkh9mZtGkBqTX4bhbDarc50X7lYJaxBf1xOVhXkBGqSBIswFneOXmeeggwVCBQD8y5RciDVrNUIij3SrmBVAOEPLJXdOUdEWVKdB6NlGNHmYFMpKdq2EKkgxGTWC39on7rPk8VA3PAPpYqKbSHRkc0kZ484KKob8E5AU+CRFc89PAzLjzKSN4OTUoSB3uI1SYnvXqUO5VhgDaRbwGRjKqKH+6PUZ+Gj0kuBJbC5pxpMYb4jzvxHcxPfDbuemdd/rx63h/av4tutt2EMobr2N9xCKO3G3VYn/1btB667b6b2+j/v9btwZPEphiDY8jMLNEEQYKmWLBFYRiExqs5GkXGDR/ScuGgyWraDFBGLV5piVMRUaAvI+h8nvlgpu5ljdR1jdDwD5S51DYu5cHhqBKSwEj3AeEA3D5KxyfPZilePziw3XQ6/90a2dVkbUGJqkWA1IK02LwnXSkm2s5IZr7kxGSrCVQ5CNgPVoBms1Pnzgso2cxwEZYxIEuvqy4FQEhBt0PVkJazvShpuyl9rrnASxsOmB3A63QpGktNAbEV9F3VVy0vxTWcHIXFki+AMQowjmzmb4KwWyXvJkXKispGJTGqIFR41TDjNgVz6QHvBzit6hisyiJE6AXIDxGj5Y/omMYKwKxAU6xXmBdK49fn0v4Jxq/QhKlzY+8YXf6d203j5xDlI2pTLZExwTDlluDoJP50Qqs5TDcCTUaiiTwjgr76r4Vv/2NGieWeHT/H8nYw36gCk5jJZ9EvNVCyqrTem0bETXXCU0tiDHlHhMvEhwXHBpoSpgQiVRUswJTXAka9fWU66sRopvYA+tv91CL0+4LE8THG2osWBQVII8Oj55dnr2/PzixWU9/Oevv59+UWixrAaCOnV+W11/dr19ReoLS25Ltq2KzNUc29K6exMvFsz2CI5Ctxp2b4pyof2Mi6L/JsY4tarkc3DX+qMKXw8DVqnkWsNKcP0qXP3XVbju/BIcrC3ASibg0Jz4IYBjU/CMY7kcrAV+SEF+178uvpoPU5A/b8i+p4d/lYj50+r9sPFgiMKdby13k3HJM4yj2zerB1rz7PQInyA7r2o1RNt87jZr/wJQSwMEFAACAAgA1kyQSzgBcUK0AgAAVAoAACEAAAB1bml2ZXJzYWwvZmxhc2hfc2tpbl9zZXR0aW5ncy54bWyVVm1v2jAQ/r5fgdh30nUvbJKL1FImVWJrtVZ8d5IjsXDsyHbo+PfzK3EggQyrEn7ueXzn891RJHeELT5MJijjlItXUIqwQhokYBOS303TRinOZhlnCpiaMS4qTKeLjz/tByWWeU3F9yDGarY4g9bN3H7GSLyPr3OzhgQZr2rMDmte8FmKs10heMPyq6GVhxoEJWynmTc/5svVoANKpHpSUHViWn03a5ykFiAlmJC+rcy6qqI4BRo83djPSE3r6vLtT2R7IomysvtPZg3JalzASZJvzRrmM316VzA367JAwV+lqZ9vzRqkUnwA0T388YtZgwpeN/X/1EgteGES2tVcfsSjhnKc6/YzUd2YdVVgLmQcXX0Fnx5718eI5L/GfY9MuwpOX0xeTwaCefSUwkKJBlASds4mS/7+3CjdH8EeIy3nRcf8ghsZs1qs5f2Bd8LyiOSBlrHhtKlg6cKNiF285S+XD3ZSLLaYSs89YlGAAvYejCJswZb5W2f1jBmBLfOVkhyeGT2c0U8tThNe+AH7t7ycfG0FhvU25CvsgtV4Wpu+lZFrDwROxXNYSBPOG6nAvBpKLOZCSs5iQgzvSYEV4eyX4aUHexmJkhODL7T+skKKKAp91WZj1DM6fi+77xajt3ar0f0mtJdz+4nSI/xuipXCWVnp3yQ5nXid7hGdmGnSrzBDUtNBPLEtjzTW95CowmIH4o1zOtYN4wrk2OO5a60hOkqiHKCkP8vIH9KXftZUKYiVfjUCoWy6mOOVpCip/lMbAu+QdwUDRqdUpT6OYXKsygjwJQBYZOWxANzOmaqGKkJhD6H1I8DeeOhqSOoiHaq3e7WGrYorziOjStJPirZUYl7X0CPY6Lj6Fc4youwVTqW9WqfzwxCOju7M5TDOTPXFJAf4auocre3nSdSg+W/yH1BLAwQUAAIACADWTJBLOD/HHIQDAABKDgAAJgAAAHVuaXZlcnNhbC9odG1sX3B1Ymxpc2hpbmdfc2V0dGluZ3MueG1s3Vdfb9MwEH/vp7CCeKTZxmBjSjuhLdUqylrW8O9pcuNrY+bYIbZbyhOfhg/GJ+Ect91Kx0gRQwhVU5fz3e/ufnfnS6PjT7kgUyg1V7IV7DZ3AgIyVYzLSSt4nXQeHQZEGyoZFUpCK5AqIMftRlTYkeA6G4IxqKoJwkh9VJhWkBlTHIXhbDZrcl2U7lQJaxBfN1OVh0UJGqSBMiwEneOXmReggwVCDQD8y5VcmLUbDUIij/RSMSuAcIaRS+6SouLM5CIIvdaIpleTUlnJTpRQJSkno1bwoLPnPksdj3TKc5COEt1GoRObI8oYd0FQMeSfgWTAJxlGe7AfkBlnJmsFe/sOBbXDTZQK22dOHcqJQgqkWcDnYCijhvpH78/AJ6OXAi9ic0lzniZ4Qlz6reA0uRz2uqfx5Xk/iYeXZ8nLno9hC6MkfpdsYZR0k15cS//s/SC+6HXPX1wm/X4v6Q6urZCitQyjcJ2CCKlStkxhxUBkMpuPJOUCe+4HXjQY7FpBywkkqsOxKmMqNATkQwGTV5YKbubY3DvY3FcAxXNdQGouXB1agSktBNdwHhADw+Ksavzk2arGB4drqYfe+3Vat0YZUWNommE3oKwKLQpvipZqYyXXUnPPZKQEWyU0RpYF5vK85FQEhBvMLV2dGseA6XCB/Dvb3eZYmo3k0oyWeo3DFY+uN9P2W2UFI3NlieBXQIwiWA2b438ZkJtNTMalyiupoNoQLTgDMuUwA3bsqfGAP3P0Hl3kFi1xpAsBxnv4aPlnMoKxKhEX6BQvAJRz7fGbWwEXVOtrULqM8aFv5e75afzuoUuQsimV6ZbgWELIC3Mv+HROpDJLO6QjpVZDVRTGWXVWJ7fm75dB89wKX+Y/XYwb0PdYkvvxsk1hfhlBbbcZnVaD6IargsYR5FgSj4kHKY47lxbqAqZUEiXFnNAUL1ntxnrKldUo8QPsofXvR+jtCZfV0wT3MXosGZS1IHd29x7vP3l6cPjsqBl++/L10Z1Gi/UzENS58/vn5KcL6xdWd6ytDduOKnPXc2zD6+27dbEyNq/gKHQX9u13f7Wi/s7V33+dYOZxnQoNLuI3dfTOkYJaTRQPa8H162j1X9TRuvBrbXBjpdUKAa/BiR9rvAgFzzk2wL019V9psbtfL3wD/qEW+3dJuHPO/lsO/NPqPXztxTsKb/3N0kD5+u+/duM7UEsDBBQAAgAIANZMkEvQmuqLlwEAAB4GAAAfAAAAdW5pdmVyc2FsL2h0bWxfc2tpbl9zZXR0aW5ncy5qc42UTU8CMRCG7/yKTb0agviBejOCiQkHE7kZD2UZlg3dtmnLChL+uzsFYdudFTuX7Ztn3+lMM912kmqxlCWPydZ/+/1buPcaoObMCi5DXbToBerMinwGk7wAkUtgEVL+/nqUdyeCMmbSm04372hra35MEbQmNENoltBKQvsitDVqcy5sXfwOCjsUtS+o1uXpyjklu6mSDqTrSmUK7hl28eJXvb4IViWYM+icpxCYDvxqI0+OtwOMOpeqQnO5GatMdac8XWZGreSsLf9io8FU973cA72HwfMosBO5da8Oijjx6B6jndQGrIVD3rsRBgkLPgVR8+359QcaGDcLiugyt7n7pZ+uMOq05hk0u9THCDFZeTW4AUaTc7B2e+K6jxEQgm/ANKyGNxgBqPRK/+MCtVEZdqSBNnt+RIXis1xmh9Q9DJLDw6JtW/dOhfrjD1kwQioaoQUxkUXbu0FNfTy5jpxcG6UdU78KSpSUqChRU2J5FIPzuPglwf1HwrhzPF0U1QNRvY1VJ7hZgpkoJaoCPs8dNc7V2f0AUEsDBBQAAgAIANZMkEs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NZMkEvZnKM3dAAAAHQAAAAcAAAAdW5pdmVyc2FsL2xvY2FsX3NldHRpbmdzLnhtbLOxr8jNUShLLSrOzM+zVTLUM1BSSM1Lzk/JzEu3VQoNcdO1UFIoLknMS0nMyc9LtVXKy1dSsLfjssnJT07MCU4tKQEqLFYoyEmsTC0KSc0FMkpS/RJzgSpfzJj4or/9acfsZy39zyatfTZl39OZK5T07bgA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NZMkEtfiFvqaggAAJEgAAApAAAAdW5pdmVyc2FsL3NraW5fY3VzdG9taXphdGlvbl9zZXR0aW5ncy54bWy1Wktv48gRvudXNBQskACB9aBeDjQK+GjZxMiUVqTtmQSBQIltiTDJVsiWZrzQIYcFNrdFghwS5JRLkEuOOQVI/kuAnWz+RaqbpEXKkkzaE3FsDKvrq6quVz/kXnTvBuo6YtR3v7KZSwOTMOYGi6j/A4R6c+rRcBySiLCouqPcuoFDP+jBHeU0oEbMDhw7dFQ+GvVraCA+qNuRu1oX3ppKs4E6TdzAXaThlgpj55J2LqkwpjXqaq+6JyKWG5I5Cdhhqb1qbvQpQA8iEjI9cMjHvpTnzg7lZ3AR2o4LfFG/3eTPNtW61Zr8Qc16q9PC24YsSVIbqS2trtW2nc55R64jXGu2atJW6TakhoTqrVb9vL2tdxotCd4G522Q0sTnbdTsNJsNbdvADUAjWVa0hrrtSOf1ugzacPdc3Q4GSqdWQ/V6XWpq21ZbGig1BNwSyJClLnegpEmK1N7KilzvSmigDpRBc4s13FZbqNvA7Vpt21QUqVbbOXc3u6y7dtTC00nd+YzAgyE4OMpzq3oguXrzdRgCs0X8lWczggLbJ28q3//ht99/+813v/nTp6+//fS7v336/T+/++NfK0mKinROAalleWpMBDIX1z8orVcVYymjsC1bHFk6cp03ldmaMRqczWnAwOCzgIa+7VX6P4zzJ5ldESTdkLAM7s6ek526jvgUhSW6IKfhOQWaU39lBw9DuqBnM3t+vwjpOnAKmbl8WJHQc4N74K6dd1R8UpHnRkxnxM/Zh7v8KQ5bQc+KCDevjflTCOnZM+KlGmviUwK3U/m8R/agGzdymYDKdf6cgq7sBdkLQIM/pzEBaMmDOvx5HsTIRwbsEm8Bp3V49gMJ80rilnkSRVfrVdl8WoV0wZ2dxz0f6EecR6EDBQtuYY0/hUB8glxhoSglbhPz1/YYk9f9XtLzQQsEN9tcEpIQOVam6uhqLBvvp8PRxWiq6BeVvhpXJeJl+aNGu/ux3mr/uFdNcAUlmVfycJiXhYSwVq2YLMOajIZTEIiHUwO/syp9/rs0dHRtDXUDV/rJf0oLGE/wTaXPfxeBXk8m2LCm5lDX8FQ3p8bIEn4ZYgtrlf57ukZLe0MQo2jjkg+ILQmC9uyGBEWe64gB3rLdYE0K6NNGV7JuTCfYtCa6aukjo9I3aRg+/ERIttdsCcmztCPkuJE984gj1EKKiHHeXkC72KMh+MeWLnBS33aDsyLaJ/KtblxMrdFoaE6xoaWUSh8HDtJCm2sqL2gim3gCMkIb1vKXwaci+4QEJHteaSGX+sXlEH4sbsilu1h68MNeYM0YQ0jGJCgAhMTBE8g607wdTTTuQ1CIbLSyo+gDDZ1c0mRDV0C2bqgjSE3Vysi3uJhUNgTeDeaQOmTOCsi7wqYpX+CpMnoHOQ61OSoJGr2FknxbEvQem1BD2CwAM+Qb/ULmFcHLMC2QtAbnNs937wHZ8znguDc3Ll1HQOEehjIR1RidldZk4i+vIZC6PDxS7bFgcLZ4W7gbAqaEDixzBXRBG1KxxrPry2v959OBrA+xNoV000a3U0t0Sa7Utx9QQBmynY0dzAmakbm9hkp4gDHHdcQYj7ww4Vdr9ytks6T/fJG0LkPD7754gUm5hnfAMtgxgzLYpqzYc9q525IZvNAQnutHrSjigBebYKrYkCf66POEKHL9tRd36c8RqEfjygbrWTte76/iYfs/GGPGLVjRoaMpLi0FwrAS8yUHFk+vFFA3BqBuHPdzaPj8lFpKgDFKZBgUvULMDXguZ8gNeLSciFusmLoFm61bMuOnjwJgUatx1A7Hm58RPQKH9MdSnZE7Cvslj9ibeCMDa5cIf5EoZ7ZKuaXF0q0hGG6AzEWcVCDVc31+hiom9voKp66IV4PcfG7p2nNEdXvuvVgRwM9rnzzdh92F1BdUz47SvI4XpZ+90pB4ipNY77jcBuKxQAvHKlOfr4qYieWJejlVZUPF/ETB69krjoPq4D4ZWuZ0KCtcApSJb7P5ElbhO37OKy4rPhFoeCCDvGTyJrHD+fLfv/5LcTF79sRUlFB/WlYOFD/vmvhR3i8Mykj0ywJyLFnJQ8VLQWByoEqh//nXP/77578XweqQn5/lxGLHq5JPfX7DVUg1VEASRdmyZPXyCorEFDVB1yFsBUsKuZInb6Hvia1+pX9lh/fQNy1KvbKChON5arLSNuxOuGvmuQEpCX/1QsQnb+njqaxp4ugPJeq58/t49XXg/JLc8iGPLsrIUy9lA5rznkjiuKy8TLG2pU0LOkL8vusHm4NL3SNhd5/i2dDCWe56JmAh9cb8YuvpTS4w8Hs4SOM+C/mJPn3LckRL+iGJXcKVpexzjsGEMd8qZnh3tH3uCS8dJ8OaEPb5bqgHi4IaTybDnqfvo1RVEde+/TvbixLEI+2J4XDGSoYylu+I+/wG+cie8GeI+/wmX1BGcKh7AtofySLTqzjFDrP0IoEDHhKIFpXwpG95Hm7BkF/JRhmTEkKe06cO6Yt10XJ9ktQyp2UNrh6xuBc8bl2uOGb2IKYd8a8ccgO73K2eTt4ec5lHjme2mAfUXzb64v1Q+ic8h/I//upg3xkxFbGHFXlTgUOIPV/yNh9VUCLjTYW7M/5+5hhulTYz3ssySGHNaagvmrno5aVUBryFl1NF41I/DepVn/ipVz0VoV4i9ngAg7U/IyGGHHBJmpx5WpZ7md6C3YjNaB52ZDCLZ0sQHcDpKMVkCLm0Ehuqx6SK37IMsK1krkc2JG1UGULGN6en34ugOE7ntsyG5I5lszuhlC6CpNPtUjHLnR84ChOnsYO4eKRk0TF7FonpH+hW6dKTUXZgNUrbNM/3LGtMyGXuAWXAeywAvWp2lYUu9eRb1n0aQEHe0b86+B9QSwMEFAACAAgA10yQS+9ftoEPFgAASHUAABcAAAB1bml2ZXJzYWwvdW5pdmVyc2FsLnBuZ+3da1hSWb8AcMtuY95mpryUik3TZbqZ42ipKdplmrLUMk0zJcUkw2sGKAiUltpU+nbzUipdpsy8kJriDdE0qZykJhUShYzUhAAVN6Cw4dCpec/M1Puc53w437bPI4rutX9rr73W2v/1/8A64+u93chgkYGenp7Rjl+27tXTm9Wup6ffOW+O7i/3W/1v6H7MSNy7fbNeRZfVqO7NLJTnbk89vcrs+eqw2br3X8X/EpSop2fc9uF7BjPuboSe3vGBHVs99yWFigd8zq7BDXQMyq6mzGjWo6XOT1iKWnFztdFW332b32wO95hn4BmybcGZuq++yzu9c8GpX+bN+vrS7p9s897fHDcBlYXKTr8fSqf3+4OoBlWzsdVPxYThyX0Ih5ey+lLVJo4RiS7rcm3cwEtCKvrQ1AGQNHRlvxpraHHoxIw5/3ip6PIQBfc03Es2Irsd0Y6PwLVTQvf1rd73Iz4/1iIw/HrffhXGvJ2HF6213zV6+AvH1EXp97QI2Wk4PlFxB/582ennmMsRnx11yLbNo+b+XGDTTlxSh7WEhIU7tOjpG67/y4tHw8mjYSYkrYo/P9w740vVyVzvu/a9J37h5Phqwd+KfiyfM8NzF3j+LqP5/mFiWCK5kWH59/JyS9P2Wfae575w4h9tM2fAZvM2H1ryeZN57jL9tv3zpjy5Uj/VYmzP63K9AL3PTvi/QQaHZkMQBEEQBEEQBEEQBEEQBEEQBEEQBEEQBEEQBEEQBEEQBEEQBEEQBEEQBEEQBEEQBEEQBEEQBEEQBEEQBEEQBEEQBEEQBEEQBEEQBEEQBEEQBEEQBEEQBEEQBEEQBEEQBEEQBEEQBEEQBEEQBEEQBEEQBEEQBEEQBEEQBEEQBEEQBEEQBEEQBEEQBP3/QWOv48gqblcc8wsf/X7I9tEJ2+XzDG5+4XPfL8/wNFSuHPvhNpcZ1RP2j3KHeLpymV+F/+dywrrTpz4DdXXcZYr8vCI3DeeFt2w/SZsZOOOzKnroGmOW/Req/vSE7ZyUBUmrTyw88X+Aog3C4xigXDI1QuG7gZMvG5kwcori8dJsJf2NRbd9KXI/837WUP3TScf+OAUmugsDUxLKTP92iS2jhoZkCX04YM+z6yS4oj+xtMGTqAacxGIqaFFQda3MODyueWpY4oWYvqhX+90JsX4gsyprtIRhGyoAsRXIRCFSClIk1wqRIs6Pf206h7FpEZX/docrUJ1AjHYTYQqD3zti3vx+MZuBS+nIpRqHs9xVZRbY3yx6NwdZv6zB9feJECIQew8puwUDj+xn5Fox7VIG5zeyQwlicoWqFAEeVTyLI8kkChxDNbBNin7CH3EB497ZMdQTKqamGA6Ozs0Cx0glomfWrAZWH6jIZaiH9NnBBEaXpXMH/0XjWp9N4+2xfGby3WIkJagBWONLu6VNTnhHFIutkX/uVRCpj/nm8Vp4mtiVP+WtQHU1dDlSvq6V1rKJhPeXzgTMrQwuO68wuvOhCcYO6ur7K9LvwpstsOnnIYZBx/ph7ilKOLs0L4AcOn6bRH67FFav4i+TsjDG5Ot7mM2bA61lLJK8GqdlZKFPl2MR3YdhKg4zEhlJDwkp5tVWsCW5x/ZcKDldM62lq6Kf/tIYk6G2VsV6EcsA+8tDfq9cgfzbXqyZGFdjbcGoJbYe+funJmdHX+94uYKSMhGJ9EWb0VXvmrkdJVpNQ3b2VJVfaRqnBN7SreCnEd8NsVMOmoCcjDjEjBtvtoPSi7YBqPTdsy+4LD1isaQvaBOzqZzHnky7aNbQN15SfWtVag+ZdqJ7XakySOEP4rb9jqXUXO+t2G/TZ5m2MC8ddY6obIMVnTsqjhk5Fw26CpFHUN9LGtcC9htYxQbhIxurjz8Juh6bMfdds82/u4fKsFu0K0TGavKKI0hlh0ZV9cOiHuKAq7GXnXl7lnqSWX4/hxcWTKUB2JCH3Bgwr5hX4VYTHdVy7/qPpJ28bhUmnTPV7EkrXmIszTDYDvAFvkE37hbS/cOqt1F/PdhGi7NZtfU8S34UNbPLucChCpDeZVAL5LFeZyPpXNzjEZZz15qQY2Z3uQnNLOqWpqRgxbef+m1/xkl8TImXsh6wot3ApbASFktU0sBp/FE60j93fngq5xF5PHBmshiTM6fSRR+lnt4rYJR+t8t1fpRYHA8CJovuSBrN2jsSjli035l5QFUtdy+u4M/3Tvy5L6ZvGreGvlbnZ1YmEqtFAz/TkODIDmleQ7/9pz0zTgav9/WhNA6xjRbDjSUDqBF8fwqf7OOGqcKtyTm4TjdDpXLIT8f6V3R2o7fUiAJWlnY+ui9zz6t7YOuE2mpKiBhn5/A2lCYS2waOuWIdGKSxNNgajZLt/nx0wDuXokBfFIiTPu6pEU+eEzu17W2xjb6irFCUIFumdmO5Kfpb93yYrZ20z7EVPqm8FWBOZ27BkgCfKwWEwspfw4ADEV6h8cROscxJxt8nispum+ecYlQ5LRtk2Ljofhm0Ly+uM9YOPZcvCgdQYuBxH6Cgp3Pcl2ZorL3iOomUJXK6lBineLqa+l6jZMIltT9fL1J4TR1wwLjewXN6BfcnH+0lMDuHFIrr/ZW49x/35thIOWmOSBl/Q85xkws4RVSklpir0YTiR2+n3eTQZ1XGEUXBjRTwPQrHIE9covRvOz14sgIO03q84N2pCGZwuT5gXEhoHCL3PB+nIvQNAXwx2GOCbePaN3mDySppCUPmu9KNkxFKeidGx8E1g3FKkiIE+5hPfsd0B+ReqYH1R6jOTiTYwtBVmTXkw1UanEWgd8I1OkvRXN+bUPFLj+TaoF/A6vQecG9r1bZOs8fpdvfgKdfw8LZ3/kvQSieBh1MTDP/zgbpgGc4QsY/8JKaeais/H5eCVHyYs/QpcqAmoXMEz5LnKJxxwcI5LDpjLQ2pxsSJ7C14d3ji+KkpmyOuvVmOHztpbtTrbq3BVA6TMpJ0rYiZ2J/uNe2aoykFEpniMs9o4dy78rats6lhx0uqjToulFUEs0v5KlLPECAXT/vhAhub1qGl0kIc75URoik5qbAh9EMbqHwXfGqDxhrbgFZk0vIX3eOFhFUHCfciQtzVAwRyBi+Dp9EyLNmVFcXf90rNWnTTw7yedaUOjD6KCWIf41EVlj5IZL/xDwm4Ec1nvOYQdsYM1NaQtxP2gA0DXrGdzStxd/PrqYsBzEQ5jYfXeoWB2hKH9qNjdzuP7uIoHirpXN08sB90E1AHBPHkp7YB/O1CwsBV7qbmWGlSnfpHWF4jot/u40AtYHnQ07t7mcF+K+oMfbIsKSf8sqNKLc/BBM8Kf/PLJnJVefhhD9dXKI5HDmmNG9KLz6qr6WZuVFcPfrUDGKFfShMqe8YtKBH7pDRNk80tqWtJVGflEZriX+xvXdGmaPhvD2AFwrQK/WBGuv09DQFhes3gsMCf5GVaylDQGKBYZTqcyjGLoNNGW90nJ3h8xuREsPOW988Fo2KW4llXZTMD6abAhG00fu+69F7RTme1PwJRHL5H6h46DZQ0F3crLsrRq04VCg0rpzl91PG6qkk5TQRkZXRKpYkP/93568j6QN8eNAxxHmbuXfj2j5vPm7+NF46L+598JybW5rywyc3KGJSvOVuPqharOHhNrVVuyaXLQnvN2KxbvCeegAW5H7Mqy4jb1XzpqjEx51Gv7uqCTRfDzg1aA2cR6jcSzgM8nqLrNN5xNAw/aG7wayP+nbmq550mdGIiZVLVfN9KJN00iVTIFdrdncT4QkVr90j8YvsO/YfdmJHm0fOMQSDlvepAlXSxqD41UMVz3OQEeKD4QQkZm56PWtvlIkZGrqmegR0fYwJ+Sym1Ge9rWMo8JOD5LolWotZmGsGqA5qOsv51ZAn6XrAhTFDTejxJ7k+PAe8xfw0mhUosX024cwWj08o+Lmt2JVHKoO8m9gMb62a3JijRTFzKN905XPeUa1UvXN0FnSyz9r7W/FVkZLxiYfsiTnriqN/y7ITtFXRBb6jW92BqoPasrE/VDli/9NqwHsDcKgT8+esVsylOqYasq1cJIUxewsbvM2scHnZoXQF3Wn/WeNRYTVbPBu2WIpdXjdbrFDVpn4KvvUZWAsSVAqGRuKwcf27jwnYhi3tmk3iUSLft7bq6qINqxq/VLN1FVxE7WWDbyXrg6lrPMo0EaxXs9YpNznqxJx0W9+qdNczzPUN77203OrNm5IFZZqqLue5EGQzRt8j5m1CZblXv6sq3iadtbNfHW+mruqaFxIHF7qfv01IBCdXLONyPVm6jtppwCacLBicESqyV9fZPWzixWm7AcTSH9lX9D9gr4m6UznkWZlpKmQpeaoEoplNKUKsNl/q6lpa5OUW3vtvH+p5zLOUAp5QbwLxO17zqrh7pgEk3Hq2ZF8heXJTg1BRS7LKlTJNVQ3mJct1SduX5IPp4TdofRZHH+D750fGLT4Utq+AKf7gkLQx1UTueokur1lLyxDG9NzVtMM19lZzGICrObFKHkANyy4nkCjKRv3IAxaxnyWdX8mRq7tmjtZiSwhuYMofq4a4D1mSiC2AZ7sWoLU8+P4+ULWAnHLf6NBjc9L1ghBjLfdz5D2mHHNTbf1u1oMdhWXr2qDAhEpxSnsoffIVY+1uPtrbYy9vxwm3YftbkHwoHjXOze7o8gc10xqUHSt9eH/RbNtKld9YwXNxl91PbUIqSeqVmZx/pumUotTBmvYY9d7jo1/qhbQDXJElg/gIdOKuy0zh8YePTVyh3Wf4Au1leM+Dn4wac5Ge7yTkSP8p09wDmVCVXNcxRDb+eABRTS1CZNbQYk5kX0wKJ2qt4g6H+oIiyCpowzzny4+QVYZGkHmeau3XeNW9PR2WeX9ym/OFSufM5ypIXhKcRA+mDZ5/RLp3q0H4juJrZk9g8TDSaO2xGPYCzVFy+vTZCObFKnI8TcI/fsw1wwjNHeEU/Bs0NU6btWX1WfLo3vW5R3aoqMb68Ocsk0i5z4WRJ8YYut8NVdO3gS2KHZ/TBbSKGSTL+9xw/VS/vRbC7vRxc339z6HbBEjmbocEo6lnE2P0vSptbfgdJw/koSYUfu5wWRLAKgQsWl6um6KpkIdpD1eeMM5hUxvTl16pCNz7ANRFMjtzx9ofNrRvPD2e6+8VInIzn5oQtQFMda4ewk1m5ncTC8D+DHMexh/PtrJZligngvRK2KTo7iql9+vYiu3VRUVTtpP1kP7KTBzYMjWjCOIuLBh2By090g95NRgUu9MZ3lL/d51kWPZnFousCsCT/bcGz0PB2Q23PaeyJDJ/qEtHClpLigm5Pqr47aU+DQbTf4L3TNGxyaa1Asce0j2vCOp6Hp6RyCNTZWIpPfll1qw1x8gXdPtriibABcELDww7y085+r+/HH0vXXgyXRl1qM++lTLvweWRp3jqww13TbG8sF4u6nWGHuvmOmyIBkKppJMIWtKfsHp3COS/9eH9Tnre89IETfReICl85Kqi7aim4DF1MoLuShO/RqPQeriI0g6aoo6FuKOSJK+iGcbIx+xRVIHelO+6Yb81VuYlXTexLd8n4etKvtgHL8cxI4US1LpDKcV0+GlPbn4zmDQcyjyEmG3RhxESnHd9t4TF+fphfLvHNtxQOqAuseKAEx5Cpnma1mpCVbY3FHdNuZMOjZ4JkjuHChkTEhvTV7IMLSln1ZkQhWUGPPyLFVkxN+/MPKR7d8XPDVOMWZ+yJVrugBDSxtUmuqjXz05R30agJlHMJsGC5Ta5/9yvzO8KEye4dG8QwHjqbPOKdYzm30mCruAEduh/bGd+n4hSvo7jYAOfqB8/AE1dY1Yi67Uu0cJtWrsrSffcDa/4WwSFVoHDk3I+VQ4mbTVVShkv97C57fmRnIW04JgsTbGef2XN2iI1OP39rP3GvZiKX0aQaCH1NSCqkkoDSRjvyVGc458qj+2brH90nmR7UXdxuU7SPAo0wOQpEaWfqwj6C+AQ2WYr5Bk9LFLOp2HRp/0ysxKG9j7/BPS1mXdeHpy1o2v5pUTI6J5QI9KR1fROsUk7sreA38u2GsEUybNPkH17XwgOtvXSL8Eal3fd0n2kf8vRLnPa7jvVY/3wbypQ/2anJuzBgajybfFAXPsfKd1XzRrylE0T+46MDR6m31ysWhWLu9Cq37WTVHI+ZWp7yePwdSBRkbgRczomJk7F/rYWhOkahlrEQalYVnZmJtpMOSNF8fg1C+wpFGbBqm1U5/0zY6fsfntBUS7wUSVaODWoLrJ0UPz0eD4qAge+2z/6QLFCxXKqGDSsHR58svJrhc6PsuZ92QBM1ugxBwFMEXjymfUXiPa69eVvBkuGM/CLnXIeHH3MBJH0f96mIfQtEyRs7kG/QyTCAujOWeC/CNavLtPFfK3v/e/mYiu98tTQ1cBh9PfnpW9Dt8AQH4YNH8LNAxQDbb3kuyUr3MDoGt7L/c7UntUySPdtggnervJ3NWjeEp6vAvbEjzrFMEVW3RDmzLTXPFju+ja7Y8WGA4MuLxoPCBeyvZZefiIyjUjmjaZxm84fw3g310666yutWkqDb0nWoj+mYkwf1gUV7mfho/Ki0eET9R5y2MpZ/1q6ZA1rexJUJj328ZTZuj3Xzdffbs0KtegROhv/ao4XBQ6pC92lfbIcBl3f45E9efpJfvKs3cSIb2I2WgGuSeQzuBZUeTQHwh6L/TGhYbmQKHvnB14VOaAi83KZsNKPrIgWGZ0bJ/JazKrsRKusHcrmd85bwUWsXHB1N5+dYXUNop9k4T6RVE14LPvEhHVOAUjLCtPGhrfwaXz0cubS3sitF9aFSY0ePCf2ei2SNmiweewOtTX+g6Os/b4uePmB4vQZ+FvESEDlW47tELuxJ+3J6OQamyGq92rmfsiRnbyibZ59xUJt3OlHSxehVxYxWTr0xZ9QR3lcyzbZXNsTSn131MWMDu51eeLht0C4wWSckVny4ykGZ3biMxfzd7SPUaVSA3+r2FqVBNokvUs5TgRHNMiZqNK95ODESY9qIifCSZCJDRxbghAtOoJv4vVbXPuwouZ+6TH6FmnI4bgHhfx4ZsidvGjoZls4BWQv/mlQr4Hqcv8uefn+XWBg2yupgKxO1F5v3wrRX7YkljT2eZbzxkpzpZXPf5FRUyw3P3MYJ+4GKURL3WPSq+B7RmR6/R0Iy0ydfPc1mkBQ/NTbsMpQ9m3rOWhHHMv2Lkot6fZUkCfljQ68mukAzTp0q6F/Q3queXUFIRtjGgu7Jg6fNsR+SQZLBtgyY8kNkMjDNlApkzsx/ZAB1QyKV8zujYk6Wnc3n+cGWmEUfcpWoXfb//I+e/p45s+xf32pZraIFyQeokv3/yH86zrFR6zqD+datX0gHnjg5T7/noY1aANNmKg+x921m+1+x/Pwg7k++a9+3MrRgnOeuGZH/aTfMVgmcUbAMe+2R3xMs48fPK6qNu74oEGyYHw6IKFo1auvsUy3mM7+QomR51FDlItA2gDxGJYNohaRRaoD0vvClXTjrvtL/uH8oCLO7LTyT9KbnvZ7ua8c2760Vmw+l/hdQSwMEFAACAAgA10yQSzeoczFKAAAAawAAABsAAAB1bml2ZXJzYWwvdW5pdmVyc2FsLnBuZy54bWyzsa/IzVEoSy0qzszPs1Uy1DNQsrfj5bIpKEoty0wtV6gAigEFIUBJoRLINUJwyzNTSjJAKizNEIIZqZnpGSW2ShaW5nBBfaCZAFBLAQIAABQAAgAIANZMkEu27fNMcQQAAAQRAAAdAAAAAAAAAAEAAAAAAAAAAAB1bml2ZXJzYWwvY29tbW9uX21lc3NhZ2VzLmxuZ1BLAQIAABQAAgAIANZMkEtN8AC3sQMAADkPAAAnAAAAAAAAAAEAAAAAAKwEAAB1bml2ZXJzYWwvZmxhc2hfcHVibGlzaGluZ19zZXR0aW5ncy54bWxQSwECAAAUAAIACADWTJBLOAFxQrQCAABUCgAAIQAAAAAAAAABAAAAAACiCAAAdW5pdmVyc2FsL2ZsYXNoX3NraW5fc2V0dGluZ3MueG1sUEsBAgAAFAACAAgA1kyQSzg/xxyEAwAASg4AACYAAAAAAAAAAQAAAAAAlQsAAHVuaXZlcnNhbC9odG1sX3B1Ymxpc2hpbmdfc2V0dGluZ3MueG1sUEsBAgAAFAACAAgA1kyQS9Ca6ouXAQAAHgYAAB8AAAAAAAAAAQAAAAAAXQ8AAHVuaXZlcnNhbC9odG1sX3NraW5fc2V0dGluZ3MuanNQSwECAAAUAAIACADWTJBLPTwv0cEAAADlAQAAGgAAAAAAAAABAAAAAAAxEQAAdW5pdmVyc2FsL2kxOG5fcHJlc2V0cy54bWxQSwECAAAUAAIACADWTJBL2ZyjN3QAAAB0AAAAHAAAAAAAAAABAAAAAAAqEgAAdW5pdmVyc2FsL2xvY2FsX3NldHRpbmdzLnhtbFBLAQIAABQAAgAIAESUV0cjtE77+wIAALAIAAAUAAAAAAAAAAEAAAAAANgSAAB1bml2ZXJzYWwvcGxheWVyLnhtbFBLAQIAABQAAgAIANZMkEtfiFvqaggAAJEgAAApAAAAAAAAAAEAAAAAAAUWAAB1bml2ZXJzYWwvc2tpbl9jdXN0b21pemF0aW9uX3NldHRpbmdzLnhtbFBLAQIAABQAAgAIANdMkEvvX7aBDxYAAEh1AAAXAAAAAAAAAAAAAAAAALYeAAB1bml2ZXJzYWwvdW5pdmVyc2FsLnBuZ1BLAQIAABQAAgAIANdMkEs3qHMxSgAAAGsAAAAbAAAAAAAAAAEAAAAAAPo0AAB1bml2ZXJzYWwvdW5pdmVyc2FsLnBuZy54bWxQSwUGAAAAAAsACwBJAwAAfTUAAAAA"/>
</p:tagLst>
</file>

<file path=ppt/theme/theme1.xml><?xml version="1.0" encoding="utf-8"?>
<a:theme xmlns:a="http://schemas.openxmlformats.org/drawingml/2006/main" name="Office 主题​​">
  <a:themeElements>
    <a:clrScheme name="自定义 149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1596F"/>
      </a:accent1>
      <a:accent2>
        <a:srgbClr val="B95496"/>
      </a:accent2>
      <a:accent3>
        <a:srgbClr val="00B0F0"/>
      </a:accent3>
      <a:accent4>
        <a:srgbClr val="E1596F"/>
      </a:accent4>
      <a:accent5>
        <a:srgbClr val="B95496"/>
      </a:accent5>
      <a:accent6>
        <a:srgbClr val="00B0F0"/>
      </a:accent6>
      <a:hlink>
        <a:srgbClr val="0000FF"/>
      </a:hlink>
      <a:folHlink>
        <a:srgbClr val="80008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892</Words>
  <Application>Microsoft Office PowerPoint</Application>
  <PresentationFormat>宽屏</PresentationFormat>
  <Paragraphs>183</Paragraphs>
  <Slides>9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等线</vt:lpstr>
      <vt:lpstr>等线 Light</vt:lpstr>
      <vt:lpstr>锐字云字库美黑体1.0</vt:lpstr>
      <vt:lpstr>宋体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炫彩气泡简洁大气商业计划书PPT模板</dc:title>
  <dc:creator>Administrator</dc:creator>
  <cp:lastModifiedBy>李 东泽</cp:lastModifiedBy>
  <cp:revision>216</cp:revision>
  <dcterms:created xsi:type="dcterms:W3CDTF">2017-06-23T02:08:31Z</dcterms:created>
  <dcterms:modified xsi:type="dcterms:W3CDTF">2021-10-10T06:16:51Z</dcterms:modified>
</cp:coreProperties>
</file>